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57" r:id="rId3"/>
    <p:sldId id="258" r:id="rId4"/>
    <p:sldId id="259" r:id="rId5"/>
    <p:sldId id="260" r:id="rId6"/>
    <p:sldId id="261" r:id="rId7"/>
    <p:sldId id="270" r:id="rId8"/>
    <p:sldId id="262" r:id="rId9"/>
    <p:sldId id="263" r:id="rId10"/>
    <p:sldId id="264" r:id="rId11"/>
    <p:sldId id="265" r:id="rId12"/>
    <p:sldId id="266" r:id="rId13"/>
    <p:sldId id="267" r:id="rId14"/>
    <p:sldId id="271" r:id="rId15"/>
    <p:sldId id="272" r:id="rId16"/>
    <p:sldId id="273"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3" autoAdjust="0"/>
    <p:restoredTop sz="83812" autoAdjust="0"/>
  </p:normalViewPr>
  <p:slideViewPr>
    <p:cSldViewPr>
      <p:cViewPr varScale="1">
        <p:scale>
          <a:sx n="74" d="100"/>
          <a:sy n="74" d="100"/>
        </p:scale>
        <p:origin x="-96" y="-3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2E215A-5868-460C-B57A-4A7DFE17D1BD}" type="datetimeFigureOut">
              <a:rPr lang="fr-BE" smtClean="0"/>
              <a:pPr/>
              <a:t>11/10/2013</a:t>
            </a:fld>
            <a:endParaRPr lang="fr-BE"/>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8FA8BF-5850-4EE2-B73C-7CB18999C897}" type="slidenum">
              <a:rPr lang="fr-BE" smtClean="0"/>
              <a:pPr/>
              <a:t>‹N°›</a:t>
            </a:fld>
            <a:endParaRPr lang="fr-B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www.dicocitations.com/citation.php?mot=qui" TargetMode="External"/><Relationship Id="rId3" Type="http://schemas.openxmlformats.org/officeDocument/2006/relationships/hyperlink" Target="http://www.dicocitations.com/citation.php?mot=petrole" TargetMode="External"/><Relationship Id="rId7" Type="http://schemas.openxmlformats.org/officeDocument/2006/relationships/hyperlink" Target="http://www.dicocitations.com/citation.php?mot=inepuisable"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www.dicocitations.com/citation.php?mot=ressource" TargetMode="External"/><Relationship Id="rId11" Type="http://schemas.openxmlformats.org/officeDocument/2006/relationships/hyperlink" Target="http://www.dicocitations.com/citation.php?mot=rare" TargetMode="External"/><Relationship Id="rId5" Type="http://schemas.openxmlformats.org/officeDocument/2006/relationships/hyperlink" Target="http://www.dicocitations.com/citation.php?mot=une" TargetMode="External"/><Relationship Id="rId10" Type="http://schemas.openxmlformats.org/officeDocument/2006/relationships/hyperlink" Target="http://www.dicocitations.com/citation.php?mot=plus" TargetMode="External"/><Relationship Id="rId4" Type="http://schemas.openxmlformats.org/officeDocument/2006/relationships/hyperlink" Target="http://www.dicocitations.com/citation.php?mot=est" TargetMode="External"/><Relationship Id="rId9" Type="http://schemas.openxmlformats.org/officeDocument/2006/relationships/hyperlink" Target="http://www.dicocitations.com/citation.php?mot=faire"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Sylvain Tesson, </a:t>
            </a:r>
            <a:r>
              <a:rPr lang="fr-BE" i="1" dirty="0" smtClean="0"/>
              <a:t>Aphorismes sous la lune et autre pensées sauvages</a:t>
            </a:r>
            <a:r>
              <a:rPr lang="fr-BE" i="0" dirty="0" smtClean="0"/>
              <a:t>, 2008.</a:t>
            </a:r>
          </a:p>
          <a:p>
            <a:endParaRPr lang="fr-BE" i="0" dirty="0" smtClean="0"/>
          </a:p>
          <a:p>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1</a:t>
            </a:fld>
            <a:endParaRPr lang="fr-B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u="none" strike="noStrike" kern="1200" dirty="0" smtClean="0">
                <a:solidFill>
                  <a:schemeClr val="tx1"/>
                </a:solidFill>
                <a:latin typeface="+mn-lt"/>
                <a:ea typeface="+mn-ea"/>
                <a:cs typeface="+mn-cs"/>
              </a:rPr>
              <a:t>«</a:t>
            </a:r>
            <a:r>
              <a:rPr lang="fr-FR" sz="1200" u="none" strike="noStrike" kern="1200" dirty="0" smtClean="0">
                <a:solidFill>
                  <a:schemeClr val="tx1"/>
                </a:solidFill>
                <a:latin typeface="+mj-lt"/>
                <a:ea typeface="+mn-ea"/>
                <a:cs typeface="+mn-cs"/>
              </a:rPr>
              <a:t> Le </a:t>
            </a:r>
            <a:r>
              <a:rPr lang="fr-FR" sz="1200" u="none" strike="noStrike" kern="1200" dirty="0" smtClean="0">
                <a:solidFill>
                  <a:schemeClr val="tx1"/>
                </a:solidFill>
                <a:latin typeface="+mj-lt"/>
                <a:ea typeface="+mn-ea"/>
                <a:cs typeface="+mn-cs"/>
                <a:hlinkClick r:id="rId3" tooltip="Citations petrole"/>
              </a:rPr>
              <a:t>pétrole</a:t>
            </a:r>
            <a:r>
              <a:rPr lang="fr-FR" sz="1200" u="none" strike="noStrike" kern="1200" dirty="0" smtClean="0">
                <a:solidFill>
                  <a:schemeClr val="tx1"/>
                </a:solidFill>
                <a:latin typeface="+mj-lt"/>
                <a:ea typeface="+mn-ea"/>
                <a:cs typeface="+mn-cs"/>
              </a:rPr>
              <a:t> </a:t>
            </a:r>
            <a:r>
              <a:rPr lang="fr-FR" sz="1200" u="none" strike="noStrike" kern="1200" dirty="0" smtClean="0">
                <a:solidFill>
                  <a:schemeClr val="tx1"/>
                </a:solidFill>
                <a:latin typeface="+mj-lt"/>
                <a:ea typeface="+mn-ea"/>
                <a:cs typeface="+mn-cs"/>
                <a:hlinkClick r:id="rId4" tooltip="Citations est"/>
              </a:rPr>
              <a:t>est</a:t>
            </a:r>
            <a:r>
              <a:rPr lang="fr-FR" sz="1200" u="none" strike="noStrike" kern="1200" dirty="0" smtClean="0">
                <a:solidFill>
                  <a:schemeClr val="tx1"/>
                </a:solidFill>
                <a:latin typeface="+mj-lt"/>
                <a:ea typeface="+mn-ea"/>
                <a:cs typeface="+mn-cs"/>
              </a:rPr>
              <a:t> </a:t>
            </a:r>
            <a:r>
              <a:rPr lang="fr-FR" sz="1200" u="none" strike="noStrike" kern="1200" dirty="0" smtClean="0">
                <a:solidFill>
                  <a:schemeClr val="tx1"/>
                </a:solidFill>
                <a:latin typeface="+mj-lt"/>
                <a:ea typeface="+mn-ea"/>
                <a:cs typeface="+mn-cs"/>
                <a:hlinkClick r:id="rId5" tooltip="Citations une"/>
              </a:rPr>
              <a:t>une</a:t>
            </a:r>
            <a:r>
              <a:rPr lang="fr-FR" sz="1200" u="none" strike="noStrike" kern="1200" dirty="0" smtClean="0">
                <a:solidFill>
                  <a:schemeClr val="tx1"/>
                </a:solidFill>
                <a:latin typeface="+mj-lt"/>
                <a:ea typeface="+mn-ea"/>
                <a:cs typeface="+mn-cs"/>
              </a:rPr>
              <a:t> </a:t>
            </a:r>
            <a:r>
              <a:rPr lang="fr-FR" sz="1200" u="none" strike="noStrike" kern="1200" dirty="0" smtClean="0">
                <a:solidFill>
                  <a:schemeClr val="tx1"/>
                </a:solidFill>
                <a:latin typeface="+mj-lt"/>
                <a:ea typeface="+mn-ea"/>
                <a:cs typeface="+mn-cs"/>
                <a:hlinkClick r:id="rId6" tooltip="Citations ressource"/>
              </a:rPr>
              <a:t>ressource</a:t>
            </a:r>
            <a:r>
              <a:rPr lang="fr-FR" sz="1200" u="none" strike="noStrike" kern="1200" dirty="0" smtClean="0">
                <a:solidFill>
                  <a:schemeClr val="tx1"/>
                </a:solidFill>
                <a:latin typeface="+mj-lt"/>
                <a:ea typeface="+mn-ea"/>
                <a:cs typeface="+mn-cs"/>
              </a:rPr>
              <a:t> </a:t>
            </a:r>
            <a:r>
              <a:rPr lang="fr-FR" sz="1200" u="none" strike="noStrike" kern="1200" dirty="0" smtClean="0">
                <a:solidFill>
                  <a:schemeClr val="tx1"/>
                </a:solidFill>
                <a:latin typeface="+mj-lt"/>
                <a:ea typeface="+mn-ea"/>
                <a:cs typeface="+mn-cs"/>
                <a:hlinkClick r:id="rId7" tooltip="Citations inepuisable"/>
              </a:rPr>
              <a:t>inépuisable</a:t>
            </a:r>
            <a:r>
              <a:rPr lang="fr-FR" sz="1200" u="none" strike="noStrike" kern="1200" dirty="0" smtClean="0">
                <a:solidFill>
                  <a:schemeClr val="tx1"/>
                </a:solidFill>
                <a:latin typeface="+mj-lt"/>
                <a:ea typeface="+mn-ea"/>
                <a:cs typeface="+mn-cs"/>
              </a:rPr>
              <a:t> </a:t>
            </a:r>
            <a:r>
              <a:rPr lang="fr-FR" sz="1200" u="none" strike="noStrike" kern="1200" dirty="0" smtClean="0">
                <a:solidFill>
                  <a:schemeClr val="tx1"/>
                </a:solidFill>
                <a:latin typeface="+mj-lt"/>
                <a:ea typeface="+mn-ea"/>
                <a:cs typeface="+mn-cs"/>
                <a:hlinkClick r:id="rId8" tooltip="Citations qui"/>
              </a:rPr>
              <a:t>qui</a:t>
            </a:r>
            <a:r>
              <a:rPr lang="fr-FR" sz="1200" u="none" strike="noStrike" kern="1200" dirty="0" smtClean="0">
                <a:solidFill>
                  <a:schemeClr val="tx1"/>
                </a:solidFill>
                <a:latin typeface="+mj-lt"/>
                <a:ea typeface="+mn-ea"/>
                <a:cs typeface="+mn-cs"/>
              </a:rPr>
              <a:t> va se </a:t>
            </a:r>
            <a:r>
              <a:rPr lang="fr-FR" sz="1200" u="none" strike="noStrike" kern="1200" dirty="0" smtClean="0">
                <a:solidFill>
                  <a:schemeClr val="tx1"/>
                </a:solidFill>
                <a:latin typeface="+mj-lt"/>
                <a:ea typeface="+mn-ea"/>
                <a:cs typeface="+mn-cs"/>
                <a:hlinkClick r:id="rId9" tooltip="Citations faire"/>
              </a:rPr>
              <a:t>faire</a:t>
            </a:r>
            <a:r>
              <a:rPr lang="fr-FR" sz="1200" u="none" strike="noStrike" kern="1200" dirty="0" smtClean="0">
                <a:solidFill>
                  <a:schemeClr val="tx1"/>
                </a:solidFill>
                <a:latin typeface="+mj-lt"/>
                <a:ea typeface="+mn-ea"/>
                <a:cs typeface="+mn-cs"/>
              </a:rPr>
              <a:t> de </a:t>
            </a:r>
            <a:r>
              <a:rPr lang="fr-FR" sz="1200" u="none" strike="noStrike" kern="1200" dirty="0" smtClean="0">
                <a:solidFill>
                  <a:schemeClr val="tx1"/>
                </a:solidFill>
                <a:latin typeface="+mj-lt"/>
                <a:ea typeface="+mn-ea"/>
                <a:cs typeface="+mn-cs"/>
                <a:hlinkClick r:id="rId10" tooltip="Citations plus"/>
              </a:rPr>
              <a:t>plus</a:t>
            </a:r>
            <a:r>
              <a:rPr lang="fr-FR" sz="1200" u="none" strike="noStrike" kern="1200" dirty="0" smtClean="0">
                <a:solidFill>
                  <a:schemeClr val="tx1"/>
                </a:solidFill>
                <a:latin typeface="+mj-lt"/>
                <a:ea typeface="+mn-ea"/>
                <a:cs typeface="+mn-cs"/>
              </a:rPr>
              <a:t> en </a:t>
            </a:r>
            <a:r>
              <a:rPr lang="fr-FR" sz="1200" u="none" strike="noStrike" kern="1200" dirty="0" smtClean="0">
                <a:solidFill>
                  <a:schemeClr val="tx1"/>
                </a:solidFill>
                <a:latin typeface="+mj-lt"/>
                <a:ea typeface="+mn-ea"/>
                <a:cs typeface="+mn-cs"/>
                <a:hlinkClick r:id="rId10" tooltip="Citations plus"/>
              </a:rPr>
              <a:t>plus</a:t>
            </a:r>
            <a:r>
              <a:rPr lang="fr-FR" sz="1200" u="none" strike="noStrike" kern="1200" dirty="0" smtClean="0">
                <a:solidFill>
                  <a:schemeClr val="tx1"/>
                </a:solidFill>
                <a:latin typeface="+mj-lt"/>
                <a:ea typeface="+mn-ea"/>
                <a:cs typeface="+mn-cs"/>
              </a:rPr>
              <a:t> </a:t>
            </a:r>
            <a:r>
              <a:rPr lang="fr-FR" sz="1200" u="none" strike="noStrike" kern="1200" dirty="0" smtClean="0">
                <a:solidFill>
                  <a:schemeClr val="tx1"/>
                </a:solidFill>
                <a:latin typeface="+mj-lt"/>
                <a:ea typeface="+mn-ea"/>
                <a:cs typeface="+mn-cs"/>
                <a:hlinkClick r:id="rId11" tooltip="Citations rare"/>
              </a:rPr>
              <a:t>rare</a:t>
            </a:r>
            <a:r>
              <a:rPr lang="fr-FR" sz="1200" u="none" strike="noStrike" kern="1200" dirty="0" smtClean="0">
                <a:solidFill>
                  <a:schemeClr val="tx1"/>
                </a:solidFill>
                <a:latin typeface="+mj-lt"/>
                <a:ea typeface="+mn-ea"/>
                <a:cs typeface="+mn-cs"/>
              </a:rPr>
              <a:t>. »</a:t>
            </a:r>
          </a:p>
          <a:p>
            <a:r>
              <a:rPr lang="fr-FR" sz="1200" u="none" strike="noStrike" kern="1200" dirty="0" smtClean="0">
                <a:solidFill>
                  <a:schemeClr val="tx1"/>
                </a:solidFill>
                <a:latin typeface="+mn-lt"/>
                <a:ea typeface="+mn-ea"/>
                <a:cs typeface="+mn-cs"/>
              </a:rPr>
              <a:t>Dominique de Villepin.</a:t>
            </a:r>
            <a:r>
              <a:rPr lang="fr-FR" sz="1200" u="none" strike="noStrike" kern="1200" baseline="0" dirty="0" smtClean="0">
                <a:solidFill>
                  <a:schemeClr val="tx1"/>
                </a:solidFill>
                <a:latin typeface="+mn-lt"/>
                <a:ea typeface="+mn-ea"/>
                <a:cs typeface="+mn-cs"/>
              </a:rPr>
              <a:t> Prix de l’humour politique 2006)</a:t>
            </a:r>
            <a:r>
              <a:rPr lang="fr-FR" sz="1200" u="none" strike="noStrike" kern="1200" dirty="0" smtClean="0">
                <a:solidFill>
                  <a:schemeClr val="tx1"/>
                </a:solidFill>
                <a:latin typeface="+mn-lt"/>
                <a:ea typeface="+mn-ea"/>
                <a:cs typeface="+mn-cs"/>
              </a:rPr>
              <a:t/>
            </a:r>
            <a:br>
              <a:rPr lang="fr-FR" sz="1200" u="none" strike="noStrike" kern="1200" dirty="0" smtClean="0">
                <a:solidFill>
                  <a:schemeClr val="tx1"/>
                </a:solidFill>
                <a:latin typeface="+mn-lt"/>
                <a:ea typeface="+mn-ea"/>
                <a:cs typeface="+mn-cs"/>
              </a:rPr>
            </a:br>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2</a:t>
            </a:fld>
            <a:endParaRPr lang="fr-B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Boris Vian, citation</a:t>
            </a:r>
            <a:r>
              <a:rPr lang="fr-BE" baseline="0" dirty="0" smtClean="0"/>
              <a:t> attribuée à Boris Vian par son biographe. ?</a:t>
            </a:r>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3</a:t>
            </a:fld>
            <a:endParaRPr lang="fr-B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228600" indent="-228600">
              <a:buAutoNum type="arabicPeriod"/>
            </a:pPr>
            <a:r>
              <a:rPr lang="fr-BE" dirty="0" smtClean="0"/>
              <a:t>A.</a:t>
            </a:r>
            <a:r>
              <a:rPr lang="fr-BE" baseline="0" dirty="0" smtClean="0"/>
              <a:t> La demande en énergies augmente. La part du pétrole se réduit autour de 33% en 2011. Le charbon grimpe autour de 30%. Puis le gaz, autour de 25%. Le nucléaire et l’hydroélectrique, autour de 10%, le renouvelable progresse autour de 2%.</a:t>
            </a:r>
          </a:p>
          <a:p>
            <a:pPr marL="228600" indent="-228600">
              <a:buAutoNum type="arabicPeriod"/>
            </a:pPr>
            <a:r>
              <a:rPr lang="fr-BE" baseline="0" dirty="0" smtClean="0"/>
              <a:t>A.12%</a:t>
            </a:r>
          </a:p>
          <a:p>
            <a:pPr marL="228600" indent="-228600">
              <a:buAutoNum type="arabicPeriod"/>
            </a:pPr>
            <a:r>
              <a:rPr lang="fr-BE" baseline="0" dirty="0" smtClean="0"/>
              <a:t>B. Actu Octobre 2013: TAP préféré à Nabucco. + </a:t>
            </a:r>
            <a:r>
              <a:rPr lang="fr-BE" baseline="0" dirty="0" err="1" smtClean="0"/>
              <a:t>Southstream</a:t>
            </a:r>
            <a:r>
              <a:rPr lang="fr-BE" baseline="0" dirty="0" smtClean="0"/>
              <a:t> &gt; développement de ce chiffre illustre la montée du gaz.</a:t>
            </a:r>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4</a:t>
            </a:fld>
            <a:endParaRPr lang="fr-B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B. Source AREVA: teneur</a:t>
            </a:r>
            <a:r>
              <a:rPr lang="fr-BE" baseline="0" dirty="0" smtClean="0"/>
              <a:t> de matériau riche utile à la production électrique dans le minerai de départ : 0.10% ! Donc, il faut concentrer l’uranium jusqu’à l’obtention d’une pâte jaune et pâteuse d’une richesse de 75%. Le processus est difficile : de nombreux traitements dynamiques et chimiques sont en effet nécessaires. Ce </a:t>
            </a:r>
            <a:r>
              <a:rPr lang="fr-BE" i="1" baseline="0" dirty="0" err="1" smtClean="0"/>
              <a:t>yellow</a:t>
            </a:r>
            <a:r>
              <a:rPr lang="fr-BE" i="1" baseline="0" dirty="0" smtClean="0"/>
              <a:t> cake</a:t>
            </a:r>
            <a:r>
              <a:rPr lang="fr-BE" baseline="0" dirty="0" smtClean="0"/>
              <a:t>, n’est pourtant qu’une étape intermédiaire.</a:t>
            </a:r>
          </a:p>
          <a:p>
            <a:endParaRPr lang="fr-BE" baseline="0" dirty="0" smtClean="0"/>
          </a:p>
          <a:p>
            <a:r>
              <a:rPr lang="fr-BE" baseline="0" dirty="0" smtClean="0"/>
              <a:t>5. C. Le gaz utilisé en Belgique provient en effet d’origines différentes. Sur les 32 millions TEP d’énergie utilisée en Belgique, soit 2,9 TEP/habitant, autour de 26% proviennent du gaz.</a:t>
            </a:r>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5</a:t>
            </a:fld>
            <a:endParaRPr lang="fr-B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6.</a:t>
            </a:r>
            <a:r>
              <a:rPr lang="fr-BE" baseline="0" dirty="0" smtClean="0"/>
              <a:t> </a:t>
            </a:r>
            <a:r>
              <a:rPr lang="fr-BE" dirty="0" smtClean="0"/>
              <a:t>Russie (autour de 13%), Arabie Saoudite (12%), Etats-Unis (12%), Iran (8.5%), Chine (5.3%), Canada (4,9%)</a:t>
            </a:r>
          </a:p>
          <a:p>
            <a:endParaRPr lang="fr-BE" dirty="0" smtClean="0"/>
          </a:p>
          <a:p>
            <a:r>
              <a:rPr lang="fr-BE" dirty="0" smtClean="0"/>
              <a:t>7. Shell, Exxon, BP, CNP, </a:t>
            </a:r>
            <a:r>
              <a:rPr lang="fr-BE" dirty="0" err="1" smtClean="0"/>
              <a:t>Sinopec</a:t>
            </a:r>
            <a:r>
              <a:rPr lang="fr-BE" dirty="0" smtClean="0"/>
              <a:t>. La sixième est Chevron : chiffre d’affaires 2011 : 196 Milliards de dollars.</a:t>
            </a:r>
          </a:p>
          <a:p>
            <a:endParaRPr lang="fr-BE" dirty="0" smtClean="0"/>
          </a:p>
          <a:p>
            <a:r>
              <a:rPr lang="fr-BE" dirty="0" smtClean="0"/>
              <a:t>7.</a:t>
            </a:r>
          </a:p>
          <a:p>
            <a:endParaRPr lang="fr-BE" dirty="0" smtClean="0"/>
          </a:p>
          <a:p>
            <a:r>
              <a:rPr lang="fr-BE" dirty="0" smtClean="0"/>
              <a:t>7.</a:t>
            </a:r>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6</a:t>
            </a:fld>
            <a:endParaRPr lang="fr-B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Moyennes 2011</a:t>
            </a:r>
          </a:p>
          <a:p>
            <a:r>
              <a:rPr lang="fr-BE" b="1" baseline="0" dirty="0" smtClean="0"/>
              <a:t>Qatari</a:t>
            </a:r>
            <a:r>
              <a:rPr lang="fr-BE" b="0" baseline="0" dirty="0" smtClean="0"/>
              <a:t> : autour de 17 TEP (stable)</a:t>
            </a:r>
            <a:endParaRPr lang="fr-BE" b="0" dirty="0" smtClean="0"/>
          </a:p>
          <a:p>
            <a:r>
              <a:rPr lang="fr-BE" b="1" dirty="0" smtClean="0"/>
              <a:t>Américain </a:t>
            </a:r>
            <a:r>
              <a:rPr lang="fr-BE" b="0" dirty="0" smtClean="0"/>
              <a:t>: autour de 7 TEP</a:t>
            </a:r>
            <a:r>
              <a:rPr lang="fr-BE" b="0" baseline="0" dirty="0" smtClean="0"/>
              <a:t> (en légère extension)</a:t>
            </a:r>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Belge</a:t>
            </a:r>
            <a:r>
              <a:rPr lang="fr-BE" baseline="0" dirty="0" smtClean="0"/>
              <a:t> : autour de 5 TEP (légère diminution). Info subsidiaire: l’empreinte écologique de chaque Belge serait donc de 7.1 hectare (moyenne mondiale : 2.2ha, idéal : 1.8ha)</a:t>
            </a:r>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Français</a:t>
            </a:r>
            <a:r>
              <a:rPr lang="fr-BE" dirty="0" smtClean="0"/>
              <a:t> </a:t>
            </a:r>
            <a:r>
              <a:rPr lang="fr-BE" b="0" dirty="0" smtClean="0"/>
              <a:t>: autour de 3,8</a:t>
            </a:r>
            <a:r>
              <a:rPr lang="fr-BE" b="0" baseline="0" dirty="0" smtClean="0"/>
              <a:t> </a:t>
            </a:r>
            <a:r>
              <a:rPr lang="fr-BE" b="0" dirty="0" smtClean="0"/>
              <a:t>TEP (légère diminution)</a:t>
            </a:r>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Chinois</a:t>
            </a:r>
            <a:r>
              <a:rPr lang="fr-BE" b="0" dirty="0" smtClean="0"/>
              <a:t> : autour de 2 TEP (en extension)</a:t>
            </a:r>
          </a:p>
          <a:p>
            <a:r>
              <a:rPr lang="fr-BE" b="1" baseline="0" dirty="0" smtClean="0"/>
              <a:t>Georgien</a:t>
            </a:r>
            <a:r>
              <a:rPr lang="fr-BE" b="0" baseline="0" dirty="0" smtClean="0"/>
              <a:t> : autour de 0.8 TEP (stable)</a:t>
            </a:r>
            <a:endParaRPr lang="fr-BE" b="0" dirty="0" smtClean="0"/>
          </a:p>
          <a:p>
            <a:endParaRPr lang="fr-BE" b="0" dirty="0" smtClean="0"/>
          </a:p>
          <a:p>
            <a:endParaRPr lang="fr-BE" b="1"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7</a:t>
            </a:fld>
            <a:endParaRPr lang="fr-B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8</a:t>
            </a:fld>
            <a:endParaRPr lang="fr-B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1856 : première exploitation industrielle du pétrole</a:t>
            </a:r>
          </a:p>
          <a:p>
            <a:r>
              <a:rPr lang="fr-BE" dirty="0" smtClean="0"/>
              <a:t>1960 : création de l’OPEP</a:t>
            </a:r>
          </a:p>
          <a:p>
            <a:r>
              <a:rPr lang="fr-BE" dirty="0" smtClean="0"/>
              <a:t>1967 : première marée</a:t>
            </a:r>
            <a:r>
              <a:rPr lang="fr-BE" baseline="0" dirty="0" smtClean="0"/>
              <a:t> noire à retentissement mondial. Le </a:t>
            </a:r>
            <a:r>
              <a:rPr lang="fr-BE" i="1" baseline="0" dirty="0" err="1" smtClean="0"/>
              <a:t>Torrey</a:t>
            </a:r>
            <a:r>
              <a:rPr lang="fr-BE" i="1" baseline="0" dirty="0" smtClean="0"/>
              <a:t> Canyon </a:t>
            </a:r>
            <a:r>
              <a:rPr lang="fr-BE" i="0" baseline="0" dirty="0" smtClean="0"/>
              <a:t>déverse 120.000  tonnes de pétrole qui s’épanchent dans la Manche. Prise de conscience européenne.</a:t>
            </a:r>
            <a:endParaRPr lang="fr-BE" dirty="0" smtClean="0"/>
          </a:p>
          <a:p>
            <a:r>
              <a:rPr lang="fr-BE" dirty="0" smtClean="0"/>
              <a:t>1973 : premier choc pétrolier &gt; création de l’AIE</a:t>
            </a:r>
          </a:p>
          <a:p>
            <a:r>
              <a:rPr lang="fr-BE" dirty="0" smtClean="0"/>
              <a:t>1964</a:t>
            </a:r>
            <a:r>
              <a:rPr lang="fr-BE" baseline="0" dirty="0" smtClean="0"/>
              <a:t> : début timide du commerce mondial du gaz naturel liquéfié (GNL)</a:t>
            </a:r>
          </a:p>
          <a:p>
            <a:r>
              <a:rPr lang="fr-BE" baseline="0" dirty="0" smtClean="0"/>
              <a:t>2005 : l’Etat russe devient majoritaire dans l’actionnariat de Gazprom.</a:t>
            </a:r>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9</a:t>
            </a:fld>
            <a:endParaRPr lang="fr-B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228600" indent="-228600">
              <a:buAutoNum type="alphaUcPeriod"/>
            </a:pPr>
            <a:r>
              <a:rPr lang="fr-BE" dirty="0" smtClean="0"/>
              <a:t>Faux (attirer l’attention sur</a:t>
            </a:r>
            <a:r>
              <a:rPr lang="fr-BE" baseline="0" dirty="0" smtClean="0"/>
              <a:t> la responsabilité de l’Etat français dans la gestion de cette SA : il contrôle par le biais de différentes institutions étatiques près de 80% de l’actionnariat)</a:t>
            </a:r>
            <a:endParaRPr lang="fr-BE" dirty="0" smtClean="0"/>
          </a:p>
          <a:p>
            <a:pPr marL="228600" indent="-228600">
              <a:buAutoNum type="alphaUcPeriod"/>
            </a:pPr>
            <a:r>
              <a:rPr lang="fr-BE" dirty="0" smtClean="0"/>
              <a:t>Vrai. (attirer l’attention sur les frontières poreuses entre responsables politiques et économiques)</a:t>
            </a:r>
          </a:p>
          <a:p>
            <a:pPr marL="228600" indent="-228600">
              <a:buAutoNum type="alphaUcPeriod"/>
            </a:pPr>
            <a:r>
              <a:rPr lang="fr-BE" dirty="0" smtClean="0"/>
              <a:t>Faux.</a:t>
            </a:r>
            <a:r>
              <a:rPr lang="fr-BE" baseline="0" dirty="0" smtClean="0"/>
              <a:t> (l’oléoduc BTC est partie des enjeux des conflits au Caucase)</a:t>
            </a:r>
          </a:p>
          <a:p>
            <a:pPr marL="228600" indent="-228600">
              <a:buAutoNum type="alphaUcPeriod"/>
            </a:pPr>
            <a:r>
              <a:rPr lang="fr-BE" baseline="0" dirty="0" smtClean="0"/>
              <a:t>Faux ET Vrai mais à la marge. A moins qu’on considère que l’image de Total soit bonne, il faut répondre faux. Toutefois, les données objectives qui suivent sont parfaitement vraies.</a:t>
            </a:r>
          </a:p>
          <a:p>
            <a:pPr marL="228600" indent="-228600">
              <a:buAutoNum type="alphaUcPeriod"/>
            </a:pPr>
            <a:r>
              <a:rPr lang="fr-BE" baseline="0" dirty="0" smtClean="0"/>
              <a:t>Faux. Le nettoyage devrait durer 30 ans d’après un rapport du PNUE. Par ailleurs, Shell bénéficie de plusieurs non-lieux dans des procès qui l’opposent à des plaignants nigérians. Ces jugements sont rendus par des tribunaux américain, </a:t>
            </a:r>
            <a:r>
              <a:rPr lang="fr-BE" baseline="0" dirty="0" err="1" smtClean="0"/>
              <a:t>néérlandais</a:t>
            </a:r>
            <a:r>
              <a:rPr lang="fr-BE" baseline="0" dirty="0" smtClean="0"/>
              <a:t> et bientôt britannique.</a:t>
            </a:r>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10</a:t>
            </a:fld>
            <a:endParaRPr lang="fr-B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Augmentation de 40% entre 1990 et 2010. Augmentation de 85% entre 1978 et 2010.</a:t>
            </a:r>
          </a:p>
          <a:p>
            <a:r>
              <a:rPr lang="fr-BE" dirty="0" smtClean="0"/>
              <a:t>1900:</a:t>
            </a:r>
            <a:r>
              <a:rPr lang="fr-BE" baseline="0" dirty="0" smtClean="0"/>
              <a:t> autour de 1000 millions de tonnes TEP</a:t>
            </a:r>
          </a:p>
          <a:p>
            <a:r>
              <a:rPr lang="fr-BE" baseline="0" dirty="0" smtClean="0"/>
              <a:t>1950: autour de 2000</a:t>
            </a:r>
          </a:p>
          <a:p>
            <a:r>
              <a:rPr lang="fr-BE" baseline="0" dirty="0" smtClean="0"/>
              <a:t>2000: autour de 8000</a:t>
            </a:r>
          </a:p>
          <a:p>
            <a:r>
              <a:rPr lang="fr-BE" baseline="0" dirty="0" smtClean="0"/>
              <a:t>2011: autour de 12000</a:t>
            </a:r>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12</a:t>
            </a:fld>
            <a:endParaRPr lang="fr-B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342900" marR="0" indent="-342900" algn="l" defTabSz="914400" rtl="0" eaLnBrk="1" fontAlgn="auto" latinLnBrk="0" hangingPunct="1">
              <a:lnSpc>
                <a:spcPct val="100000"/>
              </a:lnSpc>
              <a:spcBef>
                <a:spcPts val="0"/>
              </a:spcBef>
              <a:spcAft>
                <a:spcPts val="0"/>
              </a:spcAft>
              <a:buClrTx/>
              <a:buSzTx/>
              <a:buFontTx/>
              <a:buAutoNum type="alphaUcPeriod"/>
              <a:tabLst/>
              <a:defRPr/>
            </a:pPr>
            <a:r>
              <a:rPr lang="fr-BE" sz="1400" b="1" dirty="0" smtClean="0"/>
              <a:t>Assemblée parlementaire de l’OTAN</a:t>
            </a:r>
            <a:r>
              <a:rPr lang="fr-BE" sz="1400" dirty="0" smtClean="0"/>
              <a:t>, </a:t>
            </a:r>
            <a:r>
              <a:rPr lang="fr-BE" sz="1400" b="0" i="1" dirty="0" smtClean="0"/>
              <a:t>Rapport</a:t>
            </a:r>
            <a:r>
              <a:rPr lang="fr-BE" b="0" i="1" baseline="0" dirty="0" smtClean="0"/>
              <a:t> </a:t>
            </a:r>
            <a:r>
              <a:rPr lang="fr-BE" b="0" i="1" dirty="0" smtClean="0"/>
              <a:t>170 </a:t>
            </a:r>
            <a:r>
              <a:rPr lang="fr-BE" b="0" i="1" dirty="0" err="1" smtClean="0"/>
              <a:t>esc</a:t>
            </a:r>
            <a:r>
              <a:rPr lang="fr-BE" b="0" i="1" dirty="0" smtClean="0"/>
              <a:t> 06 f - La sécurité énergétique</a:t>
            </a:r>
            <a:r>
              <a:rPr lang="fr-BE" b="0" dirty="0" smtClean="0"/>
              <a:t>, rapporté par</a:t>
            </a:r>
            <a:r>
              <a:rPr lang="fr-BE" b="0" baseline="0" dirty="0" smtClean="0"/>
              <a:t> M. Van </a:t>
            </a:r>
            <a:r>
              <a:rPr lang="fr-BE" b="0" baseline="0" dirty="0" err="1" smtClean="0"/>
              <a:t>Gennip</a:t>
            </a:r>
            <a:r>
              <a:rPr lang="fr-BE" b="0" baseline="0" dirty="0" smtClean="0"/>
              <a:t>, 2006.</a:t>
            </a:r>
          </a:p>
          <a:p>
            <a:pPr marL="228600" marR="0" indent="-228600" algn="l" defTabSz="914400" rtl="0" eaLnBrk="1" fontAlgn="auto" latinLnBrk="0" hangingPunct="1">
              <a:lnSpc>
                <a:spcPct val="100000"/>
              </a:lnSpc>
              <a:spcBef>
                <a:spcPts val="0"/>
              </a:spcBef>
              <a:spcAft>
                <a:spcPts val="0"/>
              </a:spcAft>
              <a:buClrTx/>
              <a:buSzTx/>
              <a:buFontTx/>
              <a:buAutoNum type="alphaUcPeriod"/>
              <a:tabLst/>
              <a:defRPr/>
            </a:pPr>
            <a:endParaRPr lang="fr-BE" b="0" baseline="0" dirty="0" smtClean="0"/>
          </a:p>
          <a:p>
            <a:pPr marL="228600" marR="0" indent="-228600" algn="l" defTabSz="914400" rtl="0" eaLnBrk="1" fontAlgn="auto" latinLnBrk="0" hangingPunct="1">
              <a:lnSpc>
                <a:spcPct val="100000"/>
              </a:lnSpc>
              <a:spcBef>
                <a:spcPts val="0"/>
              </a:spcBef>
              <a:spcAft>
                <a:spcPts val="0"/>
              </a:spcAft>
              <a:buClrTx/>
              <a:buSzTx/>
              <a:buFontTx/>
              <a:buNone/>
              <a:tabLst/>
              <a:defRPr/>
            </a:pPr>
            <a:r>
              <a:rPr lang="fr-BE" b="0" baseline="0" dirty="0" smtClean="0"/>
              <a:t>&gt;&lt; Statuts : organisation défensive centrée sur l’Atlantique Nord…</a:t>
            </a:r>
            <a:endParaRPr lang="fr-BE" b="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BE" b="0" dirty="0" smtClean="0"/>
          </a:p>
          <a:p>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13</a:t>
            </a:fld>
            <a:endParaRPr lang="fr-B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B. </a:t>
            </a:r>
            <a:r>
              <a:rPr lang="fr-BE" b="1" dirty="0" smtClean="0"/>
              <a:t>Dick Cheney</a:t>
            </a:r>
            <a:r>
              <a:rPr lang="fr-BE" dirty="0" smtClean="0"/>
              <a:t>, 1998. Vice-président des USA 2001-2009 ou ancien président d’</a:t>
            </a:r>
            <a:r>
              <a:rPr lang="fr-BE" dirty="0" err="1" smtClean="0"/>
              <a:t>Halliburton</a:t>
            </a:r>
            <a:r>
              <a:rPr lang="fr-BE" dirty="0" smtClean="0"/>
              <a:t>, multinationale</a:t>
            </a:r>
            <a:r>
              <a:rPr lang="fr-BE" baseline="0" dirty="0" smtClean="0"/>
              <a:t> texane, </a:t>
            </a:r>
            <a:r>
              <a:rPr lang="fr-FR" dirty="0" smtClean="0"/>
              <a:t>second fournisseur de services à l'industrie pétrolière et gazière dans le monde?</a:t>
            </a:r>
          </a:p>
          <a:p>
            <a:endParaRPr lang="fr-FR" dirty="0" smtClean="0"/>
          </a:p>
          <a:p>
            <a:r>
              <a:rPr lang="fr-FR" dirty="0" smtClean="0"/>
              <a:t>C. </a:t>
            </a:r>
            <a:r>
              <a:rPr lang="fr-FR" b="1" dirty="0" smtClean="0"/>
              <a:t>Horst Köhler </a:t>
            </a:r>
            <a:r>
              <a:rPr lang="fr-FR" dirty="0" smtClean="0"/>
              <a:t>a expliqué avoir pris la décision de démissionner après avoir donné une interview qui fut généralement interprétée comme une justification de l'engagement militaire de l'Allemagne à l'étranger pour défendre ses intérêts économiques. Ses propos ont provoqué une levée de boucliers dans ce pays pacifiste depuis la seconde guerre mondiale. Le 22 mai, Horst Köhler avait déclaré sur la radio publique à son retour de sa première visite en Afghanistan, où sont déployés quelque 4.500 soldats allemands.</a:t>
            </a:r>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14</a:t>
            </a:fld>
            <a:endParaRPr lang="fr-B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Attention</a:t>
            </a:r>
            <a:r>
              <a:rPr lang="fr-BE" baseline="0" dirty="0" smtClean="0"/>
              <a:t> il n’y a rien d’exhaustif (plus de bases !)</a:t>
            </a:r>
          </a:p>
          <a:p>
            <a:endParaRPr lang="fr-BE" baseline="0" dirty="0" smtClean="0"/>
          </a:p>
          <a:p>
            <a:pPr marL="228600" indent="-228600">
              <a:buAutoNum type="alphaUcPeriod"/>
            </a:pPr>
            <a:r>
              <a:rPr lang="fr-BE" baseline="0" dirty="0" smtClean="0"/>
              <a:t>Suez, canal percé au 19</a:t>
            </a:r>
            <a:r>
              <a:rPr lang="fr-BE" baseline="30000" dirty="0" smtClean="0"/>
              <a:t>ième</a:t>
            </a:r>
            <a:r>
              <a:rPr lang="fr-BE" baseline="0" dirty="0" smtClean="0"/>
              <a:t> </a:t>
            </a:r>
            <a:r>
              <a:rPr lang="fr-BE" baseline="0" dirty="0" err="1" smtClean="0"/>
              <a:t>siçcle</a:t>
            </a:r>
            <a:r>
              <a:rPr lang="fr-BE" baseline="0" dirty="0" smtClean="0"/>
              <a:t>, propriété de </a:t>
            </a:r>
            <a:r>
              <a:rPr lang="fr-FR" i="1" dirty="0" smtClean="0"/>
              <a:t>La Compagnie universelle du canal maritime de Suez </a:t>
            </a:r>
            <a:r>
              <a:rPr lang="fr-FR" i="0" dirty="0" smtClean="0"/>
              <a:t>jusqu’en 1956, date de sa nationalisation égyptienne par Nasser.</a:t>
            </a:r>
            <a:endParaRPr lang="fr-BE" i="0" baseline="0" dirty="0" smtClean="0"/>
          </a:p>
          <a:p>
            <a:pPr marL="228600" indent="-228600">
              <a:buAutoNum type="alphaUcPeriod"/>
            </a:pPr>
            <a:r>
              <a:rPr lang="fr-BE" baseline="0" dirty="0" smtClean="0"/>
              <a:t>Ormuz, qui autorise l’entrée et la sortie du très convoité Golfe Persique</a:t>
            </a:r>
          </a:p>
          <a:p>
            <a:pPr marL="228600" indent="-228600">
              <a:buAutoNum type="alphaUcPeriod"/>
            </a:pPr>
            <a:r>
              <a:rPr lang="fr-BE" baseline="0" dirty="0" err="1" smtClean="0"/>
              <a:t>Bab</a:t>
            </a:r>
            <a:r>
              <a:rPr lang="fr-BE" baseline="0" dirty="0" smtClean="0"/>
              <a:t> Al-</a:t>
            </a:r>
            <a:r>
              <a:rPr lang="fr-BE" baseline="0" dirty="0" err="1" smtClean="0"/>
              <a:t>Mandeb</a:t>
            </a:r>
            <a:r>
              <a:rPr lang="fr-BE" baseline="0" dirty="0" smtClean="0"/>
              <a:t>, entre Mer Rouge et Golfe d’Aden, haut lieu de la piraterie contemporaine?</a:t>
            </a:r>
          </a:p>
          <a:p>
            <a:pPr marL="228600" indent="-228600">
              <a:buAutoNum type="alphaUcPeriod"/>
            </a:pPr>
            <a:r>
              <a:rPr lang="fr-BE" baseline="0" dirty="0" smtClean="0"/>
              <a:t>Canal du Mozambique</a:t>
            </a:r>
          </a:p>
          <a:p>
            <a:pPr marL="228600" indent="-228600">
              <a:buAutoNum type="alphaUcPeriod"/>
            </a:pPr>
            <a:r>
              <a:rPr lang="fr-BE" baseline="0" dirty="0" smtClean="0"/>
              <a:t>Le détroit de Malacca, haut lieu de piraterie.</a:t>
            </a:r>
          </a:p>
          <a:p>
            <a:endParaRPr lang="fr-BE" dirty="0"/>
          </a:p>
        </p:txBody>
      </p:sp>
      <p:sp>
        <p:nvSpPr>
          <p:cNvPr id="4" name="Espace réservé du numéro de diapositive 3"/>
          <p:cNvSpPr>
            <a:spLocks noGrp="1"/>
          </p:cNvSpPr>
          <p:nvPr>
            <p:ph type="sldNum" sz="quarter" idx="10"/>
          </p:nvPr>
        </p:nvSpPr>
        <p:spPr/>
        <p:txBody>
          <a:bodyPr/>
          <a:lstStyle/>
          <a:p>
            <a:fld id="{AA8FA8BF-5850-4EE2-B73C-7CB18999C897}" type="slidenum">
              <a:rPr lang="fr-BE" smtClean="0"/>
              <a:pPr/>
              <a:t>15</a:t>
            </a:fld>
            <a:endParaRPr lang="fr-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17" name="Espace réservé du pied de page 16"/>
          <p:cNvSpPr>
            <a:spLocks noGrp="1"/>
          </p:cNvSpPr>
          <p:nvPr>
            <p:ph type="ftr" sz="quarter" idx="11"/>
          </p:nvPr>
        </p:nvSpPr>
        <p:spPr/>
        <p:txBody>
          <a:bodyPr/>
          <a:lstStyle/>
          <a:p>
            <a:endParaRPr lang="fr-BE"/>
          </a:p>
        </p:txBody>
      </p:sp>
      <p:sp>
        <p:nvSpPr>
          <p:cNvPr id="29" name="Espace réservé du numéro de diapositive 28"/>
          <p:cNvSpPr>
            <a:spLocks noGrp="1"/>
          </p:cNvSpPr>
          <p:nvPr>
            <p:ph type="sldNum" sz="quarter" idx="12"/>
          </p:nvPr>
        </p:nvSpPr>
        <p:spPr/>
        <p:txBody>
          <a:bodyPr/>
          <a:lstStyle/>
          <a:p>
            <a:fld id="{A3BDCBB6-757F-4A12-A4C7-6EF127A0DF49}" type="slidenum">
              <a:rPr lang="fr-BE" smtClean="0"/>
              <a:pPr/>
              <a:t>‹N°›</a:t>
            </a:fld>
            <a:endParaRPr lang="fr-BE"/>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A3BDCBB6-757F-4A12-A4C7-6EF127A0DF49}"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a:xfrm>
            <a:off x="7924800" y="6416675"/>
            <a:ext cx="762000" cy="365125"/>
          </a:xfrm>
        </p:spPr>
        <p:txBody>
          <a:bodyPr/>
          <a:lstStyle/>
          <a:p>
            <a:fld id="{A3BDCBB6-757F-4A12-A4C7-6EF127A0DF49}"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A3BDCBB6-757F-4A12-A4C7-6EF127A0DF49}"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A3BDCBB6-757F-4A12-A4C7-6EF127A0DF49}"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A3BDCBB6-757F-4A12-A4C7-6EF127A0DF49}"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A3BDCBB6-757F-4A12-A4C7-6EF127A0DF49}"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A3BDCBB6-757F-4A12-A4C7-6EF127A0DF49}"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A3BDCBB6-757F-4A12-A4C7-6EF127A0DF49}"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A3BDCBB6-757F-4A12-A4C7-6EF127A0DF49}"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A04C978-4013-4876-AA58-8D59848E7828}" type="datetimeFigureOut">
              <a:rPr lang="fr-BE" smtClean="0"/>
              <a:pPr/>
              <a:t>11/10/2013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A3BDCBB6-757F-4A12-A4C7-6EF127A0DF49}"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A04C978-4013-4876-AA58-8D59848E7828}" type="datetimeFigureOut">
              <a:rPr lang="fr-BE" smtClean="0"/>
              <a:pPr/>
              <a:t>11/10/2013</a:t>
            </a:fld>
            <a:endParaRPr lang="fr-BE"/>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BE"/>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A3BDCBB6-757F-4A12-A4C7-6EF127A0DF49}"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La-recette-de-fabrication-du-pétrole.jpg"/>
          <p:cNvPicPr>
            <a:picLocks noChangeAspect="1"/>
          </p:cNvPicPr>
          <p:nvPr/>
        </p:nvPicPr>
        <p:blipFill>
          <a:blip r:embed="rId3" cstate="print"/>
          <a:stretch>
            <a:fillRect/>
          </a:stretch>
        </p:blipFill>
        <p:spPr>
          <a:xfrm>
            <a:off x="0" y="1"/>
            <a:ext cx="9144000" cy="6858000"/>
          </a:xfrm>
          <a:prstGeom prst="rect">
            <a:avLst/>
          </a:prstGeom>
        </p:spPr>
      </p:pic>
      <p:sp>
        <p:nvSpPr>
          <p:cNvPr id="7" name="ZoneTexte 6"/>
          <p:cNvSpPr txBox="1"/>
          <p:nvPr/>
        </p:nvSpPr>
        <p:spPr>
          <a:xfrm>
            <a:off x="1907704" y="908720"/>
            <a:ext cx="2304256" cy="923330"/>
          </a:xfrm>
          <a:prstGeom prst="rect">
            <a:avLst/>
          </a:prstGeom>
          <a:noFill/>
        </p:spPr>
        <p:txBody>
          <a:bodyPr wrap="square" rtlCol="0">
            <a:spAutoFit/>
          </a:bodyPr>
          <a:lstStyle/>
          <a:p>
            <a:r>
              <a:rPr lang="fr-BE" sz="5400" dirty="0" smtClean="0">
                <a:latin typeface="28 Days Later" pitchFamily="34" charset="0"/>
              </a:rPr>
              <a:t>L’aube</a:t>
            </a:r>
            <a:r>
              <a:rPr lang="fr-BE" sz="5400" dirty="0" smtClean="0"/>
              <a:t>?</a:t>
            </a:r>
            <a:r>
              <a:rPr lang="fr-BE" sz="5400" dirty="0" smtClean="0">
                <a:latin typeface="28 Days Later" pitchFamily="34" charset="0"/>
              </a:rPr>
              <a:t>  </a:t>
            </a:r>
            <a:endParaRPr lang="fr-BE" sz="5400" dirty="0">
              <a:latin typeface="28 Days Later" pitchFamily="34" charset="0"/>
            </a:endParaRPr>
          </a:p>
        </p:txBody>
      </p:sp>
      <p:sp>
        <p:nvSpPr>
          <p:cNvPr id="8" name="ZoneTexte 7"/>
          <p:cNvSpPr txBox="1"/>
          <p:nvPr/>
        </p:nvSpPr>
        <p:spPr>
          <a:xfrm>
            <a:off x="323528" y="5445224"/>
            <a:ext cx="6480720" cy="830997"/>
          </a:xfrm>
          <a:prstGeom prst="rect">
            <a:avLst/>
          </a:prstGeom>
          <a:noFill/>
        </p:spPr>
        <p:txBody>
          <a:bodyPr wrap="square" rtlCol="0">
            <a:spAutoFit/>
          </a:bodyPr>
          <a:lstStyle/>
          <a:p>
            <a:r>
              <a:rPr lang="fr-BE" sz="2400" i="1" dirty="0" smtClean="0"/>
              <a:t>« Pétrole: énergie que le temps met à notre disposition pour nous affranchir de l’espace » </a:t>
            </a:r>
            <a:r>
              <a:rPr lang="fr-BE" sz="1000" i="1" dirty="0" smtClean="0"/>
              <a:t>(S. Tesson)</a:t>
            </a:r>
            <a:endParaRPr lang="fr-BE" sz="10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heel(8)">
                                      <p:cBhvr>
                                        <p:cTn id="7" dur="5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uits-de-petrole_940x705.jpg"/>
          <p:cNvPicPr>
            <a:picLocks noChangeAspect="1"/>
          </p:cNvPicPr>
          <p:nvPr/>
        </p:nvPicPr>
        <p:blipFill>
          <a:blip r:embed="rId3" cstate="print"/>
          <a:stretch>
            <a:fillRect/>
          </a:stretch>
        </p:blipFill>
        <p:spPr>
          <a:xfrm>
            <a:off x="0" y="0"/>
            <a:ext cx="9144000" cy="6858000"/>
          </a:xfrm>
          <a:prstGeom prst="rect">
            <a:avLst/>
          </a:prstGeom>
        </p:spPr>
      </p:pic>
      <p:sp>
        <p:nvSpPr>
          <p:cNvPr id="4" name="ZoneTexte 3"/>
          <p:cNvSpPr txBox="1"/>
          <p:nvPr/>
        </p:nvSpPr>
        <p:spPr>
          <a:xfrm>
            <a:off x="611560" y="548680"/>
            <a:ext cx="6696744" cy="769441"/>
          </a:xfrm>
          <a:prstGeom prst="rect">
            <a:avLst/>
          </a:prstGeom>
          <a:noFill/>
        </p:spPr>
        <p:txBody>
          <a:bodyPr wrap="square" rtlCol="0">
            <a:spAutoFit/>
          </a:bodyPr>
          <a:lstStyle/>
          <a:p>
            <a:r>
              <a:rPr lang="fr-BE" sz="4000" dirty="0" smtClean="0">
                <a:latin typeface="28 Days Later" pitchFamily="34" charset="0"/>
              </a:rPr>
              <a:t>Ou le crépuscule </a:t>
            </a:r>
            <a:r>
              <a:rPr lang="fr-BE" sz="4400" dirty="0" smtClean="0"/>
              <a:t>?</a:t>
            </a:r>
            <a:endParaRPr lang="fr-BE" dirty="0"/>
          </a:p>
        </p:txBody>
      </p:sp>
      <p:sp>
        <p:nvSpPr>
          <p:cNvPr id="5" name="ZoneTexte 4"/>
          <p:cNvSpPr txBox="1"/>
          <p:nvPr/>
        </p:nvSpPr>
        <p:spPr>
          <a:xfrm>
            <a:off x="5868144" y="1124744"/>
            <a:ext cx="3275856" cy="1569660"/>
          </a:xfrm>
          <a:prstGeom prst="rect">
            <a:avLst/>
          </a:prstGeom>
          <a:noFill/>
        </p:spPr>
        <p:txBody>
          <a:bodyPr wrap="square" rtlCol="0">
            <a:spAutoFit/>
          </a:bodyPr>
          <a:lstStyle/>
          <a:p>
            <a:r>
              <a:rPr lang="fr-BE" sz="2400" dirty="0" smtClean="0"/>
              <a:t>«</a:t>
            </a:r>
            <a:r>
              <a:rPr lang="fr-BE" sz="2400" i="1" dirty="0" smtClean="0"/>
              <a:t> Le pétrole est une ressource inépuisable qui va se faire de plus en plus rare » </a:t>
            </a:r>
            <a:r>
              <a:rPr lang="fr-BE" sz="800" i="1" dirty="0" smtClean="0"/>
              <a:t>(D. de Villepin)</a:t>
            </a:r>
            <a:endParaRPr lang="fr-BE" sz="8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algerienews.info/wp-content/uploads/2012/08/Petrole.jpg"/>
          <p:cNvPicPr>
            <a:picLocks noChangeAspect="1" noChangeArrowheads="1"/>
          </p:cNvPicPr>
          <p:nvPr/>
        </p:nvPicPr>
        <p:blipFill>
          <a:blip r:embed="rId3" cstate="print"/>
          <a:srcRect/>
          <a:stretch>
            <a:fillRect/>
          </a:stretch>
        </p:blipFill>
        <p:spPr bwMode="auto">
          <a:xfrm>
            <a:off x="-32788" y="332656"/>
            <a:ext cx="9207247" cy="6264696"/>
          </a:xfrm>
          <a:prstGeom prst="rect">
            <a:avLst/>
          </a:prstGeom>
          <a:noFill/>
        </p:spPr>
      </p:pic>
      <p:sp>
        <p:nvSpPr>
          <p:cNvPr id="3" name="ZoneTexte 2"/>
          <p:cNvSpPr txBox="1"/>
          <p:nvPr/>
        </p:nvSpPr>
        <p:spPr>
          <a:xfrm>
            <a:off x="1043608" y="4941168"/>
            <a:ext cx="7272808" cy="1015663"/>
          </a:xfrm>
          <a:prstGeom prst="rect">
            <a:avLst/>
          </a:prstGeom>
          <a:noFill/>
        </p:spPr>
        <p:txBody>
          <a:bodyPr wrap="square" rtlCol="0">
            <a:spAutoFit/>
          </a:bodyPr>
          <a:lstStyle/>
          <a:p>
            <a:r>
              <a:rPr lang="fr-BE" sz="2400" dirty="0" smtClean="0">
                <a:latin typeface="28 Days Later" pitchFamily="34" charset="0"/>
              </a:rPr>
              <a:t>Rapide problématisation ludique des énergies…</a:t>
            </a:r>
          </a:p>
          <a:p>
            <a:r>
              <a:rPr lang="fr-BE" sz="3600" dirty="0" smtClean="0">
                <a:latin typeface="28 Days Later" pitchFamily="34" charset="0"/>
              </a:rPr>
              <a:t>Mais Qui donc est au service de qui</a:t>
            </a:r>
            <a:r>
              <a:rPr lang="fr-BE" sz="3600" dirty="0" smtClean="0"/>
              <a:t>?</a:t>
            </a:r>
            <a:r>
              <a:rPr lang="fr-BE" sz="3600" dirty="0" smtClean="0">
                <a:latin typeface="28 Days Later" pitchFamily="34" charset="0"/>
              </a:rPr>
              <a:t>  </a:t>
            </a:r>
            <a:endParaRPr lang="fr-BE" sz="3600" dirty="0">
              <a:latin typeface="28 Days Later" pitchFamily="34" charset="0"/>
            </a:endParaRPr>
          </a:p>
        </p:txBody>
      </p:sp>
      <p:sp>
        <p:nvSpPr>
          <p:cNvPr id="4" name="ZoneTexte 3"/>
          <p:cNvSpPr txBox="1"/>
          <p:nvPr/>
        </p:nvSpPr>
        <p:spPr>
          <a:xfrm>
            <a:off x="2555776" y="692696"/>
            <a:ext cx="5832648" cy="2123658"/>
          </a:xfrm>
          <a:prstGeom prst="rect">
            <a:avLst/>
          </a:prstGeom>
          <a:noFill/>
        </p:spPr>
        <p:txBody>
          <a:bodyPr wrap="square" rtlCol="0">
            <a:spAutoFit/>
          </a:bodyPr>
          <a:lstStyle/>
          <a:p>
            <a:r>
              <a:rPr lang="fr-BE" dirty="0" smtClean="0"/>
              <a:t>« </a:t>
            </a:r>
            <a:r>
              <a:rPr lang="fr-BE" sz="2400" i="1" dirty="0" smtClean="0"/>
              <a:t>Du temps que les femmes ne votaient pas, on faisait la guerre pour elles. Maintenant qu’elles votent, on la fait pour le pétrole. </a:t>
            </a:r>
          </a:p>
          <a:p>
            <a:endParaRPr lang="fr-BE" sz="2400" i="1" dirty="0"/>
          </a:p>
          <a:p>
            <a:r>
              <a:rPr lang="fr-BE" sz="2400" i="1" dirty="0" smtClean="0"/>
              <a:t>Est-ce un </a:t>
            </a:r>
            <a:r>
              <a:rPr lang="fr-BE" sz="3600" i="1" dirty="0" smtClean="0">
                <a:latin typeface="28 Days Later" pitchFamily="34" charset="0"/>
              </a:rPr>
              <a:t>progrès  </a:t>
            </a:r>
            <a:r>
              <a:rPr lang="fr-BE" sz="3600" baseline="0" dirty="0" smtClean="0"/>
              <a:t>?</a:t>
            </a:r>
            <a:r>
              <a:rPr lang="fr-BE" sz="2400" i="1" dirty="0" smtClean="0"/>
              <a:t>» </a:t>
            </a:r>
            <a:r>
              <a:rPr lang="fr-BE" sz="800" i="1" dirty="0" smtClean="0"/>
              <a:t>(B. Vian)</a:t>
            </a:r>
            <a:endParaRPr lang="fr-BE" sz="800" i="1" dirty="0"/>
          </a:p>
        </p:txBody>
      </p:sp>
      <p:sp>
        <p:nvSpPr>
          <p:cNvPr id="5" name="Rectangle 4"/>
          <p:cNvSpPr/>
          <p:nvPr/>
        </p:nvSpPr>
        <p:spPr>
          <a:xfrm>
            <a:off x="4428371" y="3244334"/>
            <a:ext cx="184731" cy="369332"/>
          </a:xfrm>
          <a:prstGeom prst="rect">
            <a:avLst/>
          </a:prstGeom>
        </p:spPr>
        <p:txBody>
          <a:bodyPr wrap="none">
            <a:spAutoFit/>
          </a:bodyPr>
          <a:lstStyle/>
          <a:p>
            <a:endParaRPr lang="fr-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par>
                          <p:cTn id="11" fill="hold">
                            <p:stCondLst>
                              <p:cond delay="1000"/>
                            </p:stCondLst>
                            <p:childTnLst>
                              <p:par>
                                <p:cTn id="12" presetID="34"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from="(-#ppt_w/2)" to="(#ppt_x)" calcmode="lin" valueType="num">
                                      <p:cBhvr>
                                        <p:cTn id="14" dur="600" fill="hold">
                                          <p:stCondLst>
                                            <p:cond delay="0"/>
                                          </p:stCondLst>
                                        </p:cTn>
                                        <p:tgtEl>
                                          <p:spTgt spid="3">
                                            <p:txEl>
                                              <p:pRg st="1" end="1"/>
                                            </p:txEl>
                                          </p:spTgt>
                                        </p:tgtEl>
                                        <p:attrNameLst>
                                          <p:attrName>ppt_x</p:attrName>
                                        </p:attrNameLst>
                                      </p:cBhvr>
                                    </p:anim>
                                    <p:anim from="0" to="-1.0" calcmode="lin" valueType="num">
                                      <p:cBhvr>
                                        <p:cTn id="15" dur="200" decel="50000" autoRev="1" fill="hold">
                                          <p:stCondLst>
                                            <p:cond delay="600"/>
                                          </p:stCondLst>
                                        </p:cTn>
                                        <p:tgtEl>
                                          <p:spTgt spid="3">
                                            <p:txEl>
                                              <p:pRg st="1" end="1"/>
                                            </p:txEl>
                                          </p:spTgt>
                                        </p:tgtEl>
                                        <p:attrNameLst>
                                          <p:attrName>xshear</p:attrName>
                                        </p:attrNameLst>
                                      </p:cBhvr>
                                    </p:anim>
                                    <p:animScale>
                                      <p:cBhvr>
                                        <p:cTn id="16" dur="200" decel="100000" autoRev="1" fill="hold">
                                          <p:stCondLst>
                                            <p:cond delay="600"/>
                                          </p:stCondLst>
                                        </p:cTn>
                                        <p:tgtEl>
                                          <p:spTgt spid="3">
                                            <p:txEl>
                                              <p:pRg st="1" end="1"/>
                                            </p:txEl>
                                          </p:spTgt>
                                        </p:tgtEl>
                                      </p:cBhvr>
                                      <p:from x="100000" y="100000"/>
                                      <p:to x="80000" y="100000"/>
                                    </p:animScale>
                                    <p:anim by="(#ppt_h/3+#ppt_w*0.1)" calcmode="lin" valueType="num">
                                      <p:cBhvr additive="sum">
                                        <p:cTn id="17" dur="200" decel="100000" autoRev="1" fill="hold">
                                          <p:stCondLst>
                                            <p:cond delay="600"/>
                                          </p:stCondLst>
                                        </p:cTn>
                                        <p:tgtEl>
                                          <p:spTgt spid="3">
                                            <p:txEl>
                                              <p:pRg st="1" end="1"/>
                                            </p:txEl>
                                          </p:spTgt>
                                        </p:tgtEl>
                                        <p:attrNameLst>
                                          <p:attrName>ppt_x</p:attrName>
                                        </p:attrNameLst>
                                      </p:cBhvr>
                                    </p:anim>
                                  </p:childTnLst>
                                </p:cTn>
                              </p:par>
                            </p:childTnLst>
                          </p:cTn>
                        </p:par>
                        <p:par>
                          <p:cTn id="18" fill="hold">
                            <p:stCondLst>
                              <p:cond delay="2000"/>
                            </p:stCondLst>
                            <p:childTnLst>
                              <p:par>
                                <p:cTn id="19" presetID="24" presetClass="entr" presetSubtype="0" fill="hold" grpId="0" nodeType="afterEffect">
                                  <p:stCondLst>
                                    <p:cond delay="6000"/>
                                  </p:stCondLst>
                                  <p:childTnLst>
                                    <p:set>
                                      <p:cBhvr>
                                        <p:cTn id="20" dur="1" fill="hold">
                                          <p:stCondLst>
                                            <p:cond delay="0"/>
                                          </p:stCondLst>
                                        </p:cTn>
                                        <p:tgtEl>
                                          <p:spTgt spid="4"/>
                                        </p:tgtEl>
                                        <p:attrNameLst>
                                          <p:attrName>style.visibility</p:attrName>
                                        </p:attrNameLst>
                                      </p:cBhvr>
                                      <p:to>
                                        <p:strVal val="visible"/>
                                      </p:to>
                                    </p:set>
                                    <p:anim to="" calcmode="lin" valueType="num">
                                      <p:cBhvr>
                                        <p:cTn id="21"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971600" y="620688"/>
            <a:ext cx="4392488" cy="2862322"/>
          </a:xfrm>
          <a:prstGeom prst="rect">
            <a:avLst/>
          </a:prstGeom>
          <a:noFill/>
        </p:spPr>
        <p:txBody>
          <a:bodyPr wrap="square" rtlCol="0">
            <a:spAutoFit/>
          </a:bodyPr>
          <a:lstStyle/>
          <a:p>
            <a:r>
              <a:rPr lang="fr-BE" dirty="0" smtClean="0"/>
              <a:t>1. </a:t>
            </a:r>
            <a:r>
              <a:rPr lang="fr-BE" i="1" dirty="0" smtClean="0">
                <a:latin typeface="Action of the Time New" pitchFamily="82" charset="0"/>
              </a:rPr>
              <a:t>Black </a:t>
            </a:r>
            <a:r>
              <a:rPr lang="fr-BE" i="1" dirty="0" err="1" smtClean="0">
                <a:latin typeface="Action of the Time New" pitchFamily="82" charset="0"/>
              </a:rPr>
              <a:t>is</a:t>
            </a:r>
            <a:r>
              <a:rPr lang="fr-BE" i="1" dirty="0" smtClean="0">
                <a:latin typeface="Action of the Time New" pitchFamily="82" charset="0"/>
              </a:rPr>
              <a:t> </a:t>
            </a:r>
            <a:r>
              <a:rPr lang="fr-BE" i="1" dirty="0" err="1" smtClean="0">
                <a:latin typeface="Action of the Time New" pitchFamily="82" charset="0"/>
              </a:rPr>
              <a:t>beautiful</a:t>
            </a:r>
            <a:r>
              <a:rPr lang="fr-BE" dirty="0" smtClean="0">
                <a:latin typeface="Action of the Time New" pitchFamily="82" charset="0"/>
              </a:rPr>
              <a:t>. </a:t>
            </a:r>
            <a:r>
              <a:rPr lang="fr-BE" dirty="0" smtClean="0"/>
              <a:t>Quelle est la source d’énergie la plus utilisée dans le monde ?</a:t>
            </a:r>
          </a:p>
          <a:p>
            <a:endParaRPr lang="fr-BE" dirty="0"/>
          </a:p>
          <a:p>
            <a:pPr marL="342900" indent="-342900">
              <a:buAutoNum type="alphaUcPeriod"/>
            </a:pPr>
            <a:r>
              <a:rPr lang="fr-BE" dirty="0" smtClean="0"/>
              <a:t>Le pétrole</a:t>
            </a:r>
          </a:p>
          <a:p>
            <a:pPr marL="342900" indent="-342900">
              <a:buFontTx/>
              <a:buAutoNum type="alphaUcPeriod"/>
            </a:pPr>
            <a:r>
              <a:rPr lang="fr-BE" dirty="0" smtClean="0"/>
              <a:t>Le gaz</a:t>
            </a:r>
          </a:p>
          <a:p>
            <a:pPr marL="342900" indent="-342900">
              <a:buFontTx/>
              <a:buAutoNum type="alphaUcPeriod"/>
            </a:pPr>
            <a:r>
              <a:rPr lang="fr-BE" dirty="0" smtClean="0"/>
              <a:t>Le charbon</a:t>
            </a:r>
          </a:p>
          <a:p>
            <a:pPr marL="342900" indent="-342900">
              <a:buFontTx/>
              <a:buAutoNum type="alphaUcPeriod"/>
            </a:pPr>
            <a:endParaRPr lang="fr-BE" dirty="0" smtClean="0"/>
          </a:p>
          <a:p>
            <a:pPr marL="342900" indent="-342900">
              <a:buAutoNum type="alphaUcPeriod"/>
            </a:pPr>
            <a:endParaRPr lang="fr-BE" dirty="0" smtClean="0"/>
          </a:p>
          <a:p>
            <a:endParaRPr lang="fr-BE" dirty="0"/>
          </a:p>
        </p:txBody>
      </p:sp>
      <p:sp>
        <p:nvSpPr>
          <p:cNvPr id="8" name="ZoneTexte 7"/>
          <p:cNvSpPr txBox="1"/>
          <p:nvPr/>
        </p:nvSpPr>
        <p:spPr>
          <a:xfrm>
            <a:off x="4211960" y="1916832"/>
            <a:ext cx="4032448" cy="1754326"/>
          </a:xfrm>
          <a:prstGeom prst="rect">
            <a:avLst/>
          </a:prstGeom>
          <a:noFill/>
        </p:spPr>
        <p:txBody>
          <a:bodyPr wrap="square" rtlCol="0">
            <a:spAutoFit/>
          </a:bodyPr>
          <a:lstStyle/>
          <a:p>
            <a:r>
              <a:rPr lang="fr-BE" dirty="0" smtClean="0">
                <a:solidFill>
                  <a:schemeClr val="bg1"/>
                </a:solidFill>
              </a:rPr>
              <a:t>2</a:t>
            </a:r>
            <a:r>
              <a:rPr lang="fr-BE" dirty="0" smtClean="0">
                <a:solidFill>
                  <a:schemeClr val="bg1">
                    <a:lumMod val="85000"/>
                    <a:lumOff val="15000"/>
                  </a:schemeClr>
                </a:solidFill>
              </a:rPr>
              <a:t>. L’énergie </a:t>
            </a:r>
            <a:r>
              <a:rPr lang="fr-BE" dirty="0" smtClean="0">
                <a:solidFill>
                  <a:schemeClr val="bg1">
                    <a:lumMod val="85000"/>
                    <a:lumOff val="15000"/>
                  </a:schemeClr>
                </a:solidFill>
                <a:latin typeface="Action of the Time New" pitchFamily="82" charset="0"/>
              </a:rPr>
              <a:t>renouvelable</a:t>
            </a:r>
            <a:r>
              <a:rPr lang="fr-BE" dirty="0" smtClean="0">
                <a:solidFill>
                  <a:schemeClr val="bg1">
                    <a:lumMod val="85000"/>
                    <a:lumOff val="15000"/>
                  </a:schemeClr>
                </a:solidFill>
              </a:rPr>
              <a:t>, du vent ! Quelle est la part moyenne de l’énergie renouvelable dans le mix énergétique européen ? </a:t>
            </a:r>
          </a:p>
          <a:p>
            <a:endParaRPr lang="fr-BE" dirty="0">
              <a:solidFill>
                <a:schemeClr val="bg1">
                  <a:lumMod val="85000"/>
                  <a:lumOff val="15000"/>
                </a:schemeClr>
              </a:solidFill>
            </a:endParaRPr>
          </a:p>
          <a:p>
            <a:r>
              <a:rPr lang="fr-BE" dirty="0" smtClean="0">
                <a:solidFill>
                  <a:schemeClr val="bg1">
                    <a:lumMod val="85000"/>
                    <a:lumOff val="15000"/>
                  </a:schemeClr>
                </a:solidFill>
              </a:rPr>
              <a:t>A.12% 	B. 7% 	C. 25%</a:t>
            </a:r>
            <a:endParaRPr lang="fr-BE" dirty="0">
              <a:solidFill>
                <a:schemeClr val="bg1">
                  <a:lumMod val="85000"/>
                  <a:lumOff val="15000"/>
                </a:schemeClr>
              </a:solidFill>
            </a:endParaRPr>
          </a:p>
        </p:txBody>
      </p:sp>
      <p:sp>
        <p:nvSpPr>
          <p:cNvPr id="9" name="ZoneTexte 8"/>
          <p:cNvSpPr txBox="1"/>
          <p:nvPr/>
        </p:nvSpPr>
        <p:spPr>
          <a:xfrm>
            <a:off x="1907704" y="4272677"/>
            <a:ext cx="4248472" cy="2585323"/>
          </a:xfrm>
          <a:prstGeom prst="rect">
            <a:avLst/>
          </a:prstGeom>
          <a:noFill/>
        </p:spPr>
        <p:txBody>
          <a:bodyPr wrap="square" rtlCol="0">
            <a:spAutoFit/>
          </a:bodyPr>
          <a:lstStyle/>
          <a:p>
            <a:r>
              <a:rPr lang="fr-BE" dirty="0" smtClean="0">
                <a:solidFill>
                  <a:schemeClr val="accent1">
                    <a:lumMod val="60000"/>
                    <a:lumOff val="40000"/>
                  </a:schemeClr>
                </a:solidFill>
              </a:rPr>
              <a:t>3. </a:t>
            </a:r>
            <a:r>
              <a:rPr lang="fr-BE" dirty="0" smtClean="0">
                <a:solidFill>
                  <a:schemeClr val="accent1">
                    <a:lumMod val="60000"/>
                    <a:lumOff val="40000"/>
                  </a:schemeClr>
                </a:solidFill>
                <a:latin typeface="Action of the Time New" pitchFamily="82" charset="0"/>
              </a:rPr>
              <a:t>Métaphysique des tubes</a:t>
            </a:r>
            <a:r>
              <a:rPr lang="fr-BE" dirty="0" smtClean="0">
                <a:solidFill>
                  <a:schemeClr val="accent1">
                    <a:lumMod val="60000"/>
                    <a:lumOff val="40000"/>
                  </a:schemeClr>
                </a:solidFill>
              </a:rPr>
              <a:t>. Quelle est la longueur totale des canalisations utilisées pour le transport du gaz en Europe?</a:t>
            </a:r>
          </a:p>
          <a:p>
            <a:endParaRPr lang="fr-BE" dirty="0" smtClean="0">
              <a:solidFill>
                <a:schemeClr val="accent1">
                  <a:lumMod val="60000"/>
                  <a:lumOff val="40000"/>
                </a:schemeClr>
              </a:solidFill>
            </a:endParaRPr>
          </a:p>
          <a:p>
            <a:pPr marL="342900" indent="-342900">
              <a:buAutoNum type="alphaUcPeriod"/>
            </a:pPr>
            <a:r>
              <a:rPr lang="fr-BE" dirty="0" smtClean="0">
                <a:solidFill>
                  <a:schemeClr val="accent1">
                    <a:lumMod val="60000"/>
                    <a:lumOff val="40000"/>
                  </a:schemeClr>
                </a:solidFill>
              </a:rPr>
              <a:t>200 km</a:t>
            </a:r>
          </a:p>
          <a:p>
            <a:pPr marL="342900" indent="-342900">
              <a:buAutoNum type="alphaUcPeriod"/>
            </a:pPr>
            <a:r>
              <a:rPr lang="fr-BE" dirty="0" smtClean="0">
                <a:solidFill>
                  <a:schemeClr val="accent1">
                    <a:lumMod val="60000"/>
                    <a:lumOff val="40000"/>
                  </a:schemeClr>
                </a:solidFill>
              </a:rPr>
              <a:t>200.000km</a:t>
            </a:r>
          </a:p>
          <a:p>
            <a:pPr marL="342900" indent="-342900">
              <a:buAutoNum type="alphaUcPeriod"/>
            </a:pPr>
            <a:r>
              <a:rPr lang="fr-BE" dirty="0" smtClean="0">
                <a:solidFill>
                  <a:schemeClr val="accent1">
                    <a:lumMod val="60000"/>
                    <a:lumOff val="40000"/>
                  </a:schemeClr>
                </a:solidFill>
              </a:rPr>
              <a:t>2.000.000 km</a:t>
            </a:r>
          </a:p>
          <a:p>
            <a:pPr marL="342900" indent="-342900">
              <a:buAutoNum type="alphaUcPeriod"/>
            </a:pPr>
            <a:endParaRPr lang="fr-BE" dirty="0"/>
          </a:p>
        </p:txBody>
      </p:sp>
      <p:pic>
        <p:nvPicPr>
          <p:cNvPr id="55298" name="Picture 2" descr="http://terresacree.org/images/petrole_oil_dollar_2_1.gif"/>
          <p:cNvPicPr>
            <a:picLocks noChangeAspect="1" noChangeArrowheads="1"/>
          </p:cNvPicPr>
          <p:nvPr/>
        </p:nvPicPr>
        <p:blipFill>
          <a:blip r:embed="rId3" cstate="print"/>
          <a:srcRect/>
          <a:stretch>
            <a:fillRect/>
          </a:stretch>
        </p:blipFill>
        <p:spPr bwMode="auto">
          <a:xfrm>
            <a:off x="6156176" y="4005064"/>
            <a:ext cx="2381250" cy="26369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50" presetClass="entr" presetSubtype="0" decel="100000" fill="hold" grpId="1"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strVal val="#ppt_w+.3"/>
                                          </p:val>
                                        </p:tav>
                                        <p:tav tm="100000">
                                          <p:val>
                                            <p:strVal val="#ppt_w"/>
                                          </p:val>
                                        </p:tav>
                                      </p:tavLst>
                                    </p:anim>
                                    <p:anim calcmode="lin" valueType="num">
                                      <p:cBhvr>
                                        <p:cTn id="12" dur="1000" fill="hold"/>
                                        <p:tgtEl>
                                          <p:spTgt spid="7"/>
                                        </p:tgtEl>
                                        <p:attrNameLst>
                                          <p:attrName>ppt_h</p:attrName>
                                        </p:attrNameLst>
                                      </p:cBhvr>
                                      <p:tavLst>
                                        <p:tav tm="0">
                                          <p:val>
                                            <p:strVal val="#ppt_h"/>
                                          </p:val>
                                        </p:tav>
                                        <p:tav tm="100000">
                                          <p:val>
                                            <p:strVal val="#ppt_h"/>
                                          </p:val>
                                        </p:tav>
                                      </p:tavLst>
                                    </p:anim>
                                    <p:animEffect transition="in" filter="fade">
                                      <p:cBhvr>
                                        <p:cTn id="13" dur="10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strVal val="#ppt_w+.3"/>
                                          </p:val>
                                        </p:tav>
                                        <p:tav tm="100000">
                                          <p:val>
                                            <p:strVal val="#ppt_w"/>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animEffect transition="in" filter="fade">
                                      <p:cBhvr>
                                        <p:cTn id="19" dur="1000"/>
                                        <p:tgtEl>
                                          <p:spTgt spid="8"/>
                                        </p:tgtEl>
                                      </p:cBhvr>
                                    </p:animEffect>
                                  </p:childTnLst>
                                </p:cTn>
                              </p:par>
                            </p:childTnLst>
                          </p:cTn>
                        </p:par>
                        <p:par>
                          <p:cTn id="20" fill="hold">
                            <p:stCondLst>
                              <p:cond delay="25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par>
                          <p:cTn id="26" fill="hold">
                            <p:stCondLst>
                              <p:cond delay="3500"/>
                            </p:stCondLst>
                            <p:childTnLst>
                              <p:par>
                                <p:cTn id="27" presetID="50" presetClass="entr" presetSubtype="0" decel="100000" fill="hold" nodeType="afterEffect">
                                  <p:stCondLst>
                                    <p:cond delay="7000"/>
                                  </p:stCondLst>
                                  <p:childTnLst>
                                    <p:set>
                                      <p:cBhvr>
                                        <p:cTn id="28" dur="1" fill="hold">
                                          <p:stCondLst>
                                            <p:cond delay="0"/>
                                          </p:stCondLst>
                                        </p:cTn>
                                        <p:tgtEl>
                                          <p:spTgt spid="55298"/>
                                        </p:tgtEl>
                                        <p:attrNameLst>
                                          <p:attrName>style.visibility</p:attrName>
                                        </p:attrNameLst>
                                      </p:cBhvr>
                                      <p:to>
                                        <p:strVal val="visible"/>
                                      </p:to>
                                    </p:set>
                                    <p:anim calcmode="lin" valueType="num">
                                      <p:cBhvr>
                                        <p:cTn id="29" dur="1000" fill="hold"/>
                                        <p:tgtEl>
                                          <p:spTgt spid="55298"/>
                                        </p:tgtEl>
                                        <p:attrNameLst>
                                          <p:attrName>ppt_w</p:attrName>
                                        </p:attrNameLst>
                                      </p:cBhvr>
                                      <p:tavLst>
                                        <p:tav tm="0">
                                          <p:val>
                                            <p:strVal val="#ppt_w+.3"/>
                                          </p:val>
                                        </p:tav>
                                        <p:tav tm="100000">
                                          <p:val>
                                            <p:strVal val="#ppt_w"/>
                                          </p:val>
                                        </p:tav>
                                      </p:tavLst>
                                    </p:anim>
                                    <p:anim calcmode="lin" valueType="num">
                                      <p:cBhvr>
                                        <p:cTn id="30" dur="1000" fill="hold"/>
                                        <p:tgtEl>
                                          <p:spTgt spid="55298"/>
                                        </p:tgtEl>
                                        <p:attrNameLst>
                                          <p:attrName>ppt_h</p:attrName>
                                        </p:attrNameLst>
                                      </p:cBhvr>
                                      <p:tavLst>
                                        <p:tav tm="0">
                                          <p:val>
                                            <p:strVal val="#ppt_h"/>
                                          </p:val>
                                        </p:tav>
                                        <p:tav tm="100000">
                                          <p:val>
                                            <p:strVal val="#ppt_h"/>
                                          </p:val>
                                        </p:tav>
                                      </p:tavLst>
                                    </p:anim>
                                    <p:animEffect transition="in" filter="fade">
                                      <p:cBhvr>
                                        <p:cTn id="31" dur="1000"/>
                                        <p:tgtEl>
                                          <p:spTgt spid="55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23528" y="260648"/>
            <a:ext cx="7488832" cy="3416320"/>
          </a:xfrm>
          <a:prstGeom prst="rect">
            <a:avLst/>
          </a:prstGeom>
          <a:noFill/>
        </p:spPr>
        <p:txBody>
          <a:bodyPr wrap="square" rtlCol="0">
            <a:spAutoFit/>
          </a:bodyPr>
          <a:lstStyle/>
          <a:p>
            <a:r>
              <a:rPr lang="fr-BE" dirty="0" smtClean="0">
                <a:solidFill>
                  <a:schemeClr val="accent1">
                    <a:lumMod val="60000"/>
                    <a:lumOff val="40000"/>
                  </a:schemeClr>
                </a:solidFill>
              </a:rPr>
              <a:t>4. Reprendriez-vous </a:t>
            </a:r>
            <a:r>
              <a:rPr lang="fr-BE" dirty="0" smtClean="0">
                <a:solidFill>
                  <a:schemeClr val="accent1">
                    <a:lumMod val="60000"/>
                    <a:lumOff val="40000"/>
                  </a:schemeClr>
                </a:solidFill>
                <a:latin typeface="Action of the Time New" pitchFamily="82" charset="0"/>
              </a:rPr>
              <a:t>une tranche  de « </a:t>
            </a:r>
            <a:r>
              <a:rPr lang="fr-BE" i="1" dirty="0" err="1" smtClean="0">
                <a:solidFill>
                  <a:schemeClr val="accent1">
                    <a:lumMod val="60000"/>
                    <a:lumOff val="40000"/>
                  </a:schemeClr>
                </a:solidFill>
                <a:latin typeface="Action of the Time New" pitchFamily="82" charset="0"/>
              </a:rPr>
              <a:t>Yellow</a:t>
            </a:r>
            <a:r>
              <a:rPr lang="fr-BE" i="1" dirty="0" smtClean="0">
                <a:solidFill>
                  <a:schemeClr val="accent1">
                    <a:lumMod val="60000"/>
                    <a:lumOff val="40000"/>
                  </a:schemeClr>
                </a:solidFill>
                <a:latin typeface="Action of the Time New" pitchFamily="82" charset="0"/>
              </a:rPr>
              <a:t> cake »?</a:t>
            </a:r>
          </a:p>
          <a:p>
            <a:endParaRPr lang="fr-BE" i="1" dirty="0">
              <a:solidFill>
                <a:schemeClr val="accent1">
                  <a:lumMod val="60000"/>
                  <a:lumOff val="40000"/>
                </a:schemeClr>
              </a:solidFill>
            </a:endParaRPr>
          </a:p>
          <a:p>
            <a:pPr marL="342900" indent="-342900">
              <a:lnSpc>
                <a:spcPct val="150000"/>
              </a:lnSpc>
              <a:buAutoNum type="alphaUcPeriod"/>
            </a:pPr>
            <a:r>
              <a:rPr lang="fr-BE" dirty="0" smtClean="0">
                <a:solidFill>
                  <a:schemeClr val="accent1">
                    <a:lumMod val="60000"/>
                    <a:lumOff val="40000"/>
                  </a:schemeClr>
                </a:solidFill>
              </a:rPr>
              <a:t>Non merci ! Jamais de pâtisserie anglaise le matin.</a:t>
            </a:r>
          </a:p>
          <a:p>
            <a:pPr marL="342900" indent="-342900">
              <a:lnSpc>
                <a:spcPct val="150000"/>
              </a:lnSpc>
              <a:buAutoNum type="alphaUcPeriod"/>
            </a:pPr>
            <a:r>
              <a:rPr lang="fr-BE" dirty="0" smtClean="0">
                <a:solidFill>
                  <a:schemeClr val="accent1">
                    <a:lumMod val="60000"/>
                    <a:lumOff val="40000"/>
                  </a:schemeClr>
                </a:solidFill>
              </a:rPr>
              <a:t>Comment ferais-je autrement? Ce concentré d’uranium me permet chaque soir d’y voir clair ou de laver le linge !</a:t>
            </a:r>
          </a:p>
          <a:p>
            <a:pPr marL="342900" indent="-342900">
              <a:lnSpc>
                <a:spcPct val="150000"/>
              </a:lnSpc>
              <a:buAutoNum type="alphaUcPeriod"/>
            </a:pPr>
            <a:r>
              <a:rPr lang="fr-BE" dirty="0" smtClean="0">
                <a:solidFill>
                  <a:schemeClr val="accent1">
                    <a:lumMod val="60000"/>
                    <a:lumOff val="40000"/>
                  </a:schemeClr>
                </a:solidFill>
              </a:rPr>
              <a:t>C’est cela, encore un dérivé chinois du pétrole qui permet la construction de tous ces jouets en plastique !</a:t>
            </a:r>
          </a:p>
          <a:p>
            <a:pPr marL="342900" indent="-342900">
              <a:lnSpc>
                <a:spcPct val="150000"/>
              </a:lnSpc>
              <a:buAutoNum type="alphaUcPeriod"/>
            </a:pPr>
            <a:endParaRPr lang="fr-BE" dirty="0" smtClean="0"/>
          </a:p>
          <a:p>
            <a:pPr marL="342900" indent="-342900">
              <a:buAutoNum type="alphaUcPeriod"/>
            </a:pPr>
            <a:endParaRPr lang="fr-BE" dirty="0"/>
          </a:p>
        </p:txBody>
      </p:sp>
      <p:sp>
        <p:nvSpPr>
          <p:cNvPr id="5" name="ZoneTexte 4"/>
          <p:cNvSpPr txBox="1"/>
          <p:nvPr/>
        </p:nvSpPr>
        <p:spPr>
          <a:xfrm>
            <a:off x="3491880" y="3284984"/>
            <a:ext cx="5652120" cy="3693319"/>
          </a:xfrm>
          <a:prstGeom prst="rect">
            <a:avLst/>
          </a:prstGeom>
          <a:noFill/>
        </p:spPr>
        <p:txBody>
          <a:bodyPr wrap="square" rtlCol="0">
            <a:spAutoFit/>
          </a:bodyPr>
          <a:lstStyle/>
          <a:p>
            <a:r>
              <a:rPr lang="fr-BE" dirty="0" smtClean="0">
                <a:solidFill>
                  <a:schemeClr val="bg1"/>
                </a:solidFill>
              </a:rPr>
              <a:t>5</a:t>
            </a:r>
            <a:r>
              <a:rPr lang="fr-BE" dirty="0" smtClean="0">
                <a:solidFill>
                  <a:schemeClr val="bg1">
                    <a:lumMod val="85000"/>
                    <a:lumOff val="15000"/>
                  </a:schemeClr>
                </a:solidFill>
              </a:rPr>
              <a:t>. Bonjour, j’ai une commande pour les ménages belges. Pourriez-vous m’indiquer le chemin pour rejoindre le </a:t>
            </a:r>
            <a:r>
              <a:rPr lang="fr-BE" dirty="0" smtClean="0">
                <a:solidFill>
                  <a:schemeClr val="bg1">
                    <a:lumMod val="85000"/>
                    <a:lumOff val="15000"/>
                  </a:schemeClr>
                </a:solidFill>
                <a:latin typeface="Action of the Time New" pitchFamily="82" charset="0"/>
              </a:rPr>
              <a:t>terminal gazier de </a:t>
            </a:r>
            <a:r>
              <a:rPr lang="fr-BE" dirty="0" smtClean="0">
                <a:solidFill>
                  <a:schemeClr val="bg1">
                    <a:lumMod val="85000"/>
                    <a:lumOff val="15000"/>
                  </a:schemeClr>
                </a:solidFill>
                <a:latin typeface="Action of the Time New" pitchFamily="82" charset="0"/>
              </a:rPr>
              <a:t>Zeebrugge </a:t>
            </a:r>
            <a:r>
              <a:rPr lang="fr-BE" dirty="0" smtClean="0">
                <a:solidFill>
                  <a:schemeClr val="bg1">
                    <a:lumMod val="85000"/>
                    <a:lumOff val="15000"/>
                  </a:schemeClr>
                </a:solidFill>
              </a:rPr>
              <a:t>?</a:t>
            </a:r>
          </a:p>
          <a:p>
            <a:endParaRPr lang="fr-BE" dirty="0" smtClean="0">
              <a:solidFill>
                <a:schemeClr val="bg1">
                  <a:lumMod val="85000"/>
                  <a:lumOff val="15000"/>
                </a:schemeClr>
              </a:solidFill>
            </a:endParaRPr>
          </a:p>
          <a:p>
            <a:pPr marL="342900" indent="-342900">
              <a:buAutoNum type="alphaUcPeriod"/>
            </a:pPr>
            <a:r>
              <a:rPr lang="fr-BE" dirty="0" smtClean="0">
                <a:solidFill>
                  <a:schemeClr val="bg1">
                    <a:lumMod val="85000"/>
                    <a:lumOff val="15000"/>
                  </a:schemeClr>
                </a:solidFill>
              </a:rPr>
              <a:t>Prenez ce gazoduc, c’est toujours tout droit après l’Ukraine. Vous êtes seul sur le coup. </a:t>
            </a:r>
            <a:r>
              <a:rPr lang="fr-BE" dirty="0" err="1" smtClean="0">
                <a:solidFill>
                  <a:schemeClr val="bg1">
                    <a:lumMod val="85000"/>
                    <a:lumOff val="15000"/>
                  </a:schemeClr>
                </a:solidFill>
              </a:rPr>
              <a:t>Spasiba</a:t>
            </a:r>
            <a:r>
              <a:rPr lang="fr-BE" dirty="0" smtClean="0">
                <a:solidFill>
                  <a:schemeClr val="bg1">
                    <a:lumMod val="85000"/>
                    <a:lumOff val="15000"/>
                  </a:schemeClr>
                </a:solidFill>
              </a:rPr>
              <a:t>!</a:t>
            </a:r>
          </a:p>
          <a:p>
            <a:pPr marL="342900" indent="-342900"/>
            <a:endParaRPr lang="fr-BE" dirty="0" smtClean="0">
              <a:solidFill>
                <a:schemeClr val="bg1">
                  <a:lumMod val="85000"/>
                  <a:lumOff val="15000"/>
                </a:schemeClr>
              </a:solidFill>
            </a:endParaRPr>
          </a:p>
          <a:p>
            <a:pPr marL="342900" indent="-342900">
              <a:buAutoNum type="alphaUcPeriod"/>
            </a:pPr>
            <a:r>
              <a:rPr lang="fr-BE" dirty="0" smtClean="0">
                <a:solidFill>
                  <a:schemeClr val="bg1">
                    <a:lumMod val="85000"/>
                    <a:lumOff val="15000"/>
                  </a:schemeClr>
                </a:solidFill>
              </a:rPr>
              <a:t>Vous êtes à Doha: embarquement immédiat quai 5, à côté du </a:t>
            </a:r>
            <a:r>
              <a:rPr lang="fr-BE" dirty="0" err="1" smtClean="0">
                <a:solidFill>
                  <a:schemeClr val="bg1">
                    <a:lumMod val="85000"/>
                    <a:lumOff val="15000"/>
                  </a:schemeClr>
                </a:solidFill>
              </a:rPr>
              <a:t>Burj</a:t>
            </a:r>
            <a:r>
              <a:rPr lang="fr-BE" dirty="0" smtClean="0">
                <a:solidFill>
                  <a:schemeClr val="bg1">
                    <a:lumMod val="85000"/>
                    <a:lumOff val="15000"/>
                  </a:schemeClr>
                </a:solidFill>
              </a:rPr>
              <a:t> Qatar. </a:t>
            </a:r>
            <a:r>
              <a:rPr lang="fr-BE" dirty="0" err="1" smtClean="0">
                <a:solidFill>
                  <a:schemeClr val="bg1">
                    <a:lumMod val="85000"/>
                    <a:lumOff val="15000"/>
                  </a:schemeClr>
                </a:solidFill>
              </a:rPr>
              <a:t>Sukran</a:t>
            </a:r>
            <a:r>
              <a:rPr lang="fr-BE" dirty="0" smtClean="0">
                <a:solidFill>
                  <a:schemeClr val="bg1">
                    <a:lumMod val="85000"/>
                    <a:lumOff val="15000"/>
                  </a:schemeClr>
                </a:solidFill>
              </a:rPr>
              <a:t>!</a:t>
            </a:r>
          </a:p>
          <a:p>
            <a:pPr marL="342900" indent="-342900"/>
            <a:endParaRPr lang="fr-BE" dirty="0" smtClean="0">
              <a:solidFill>
                <a:schemeClr val="bg1">
                  <a:lumMod val="85000"/>
                  <a:lumOff val="15000"/>
                </a:schemeClr>
              </a:solidFill>
            </a:endParaRPr>
          </a:p>
          <a:p>
            <a:pPr marL="342900" indent="-342900">
              <a:buAutoNum type="alphaUcPeriod"/>
            </a:pPr>
            <a:r>
              <a:rPr lang="fr-BE" dirty="0" smtClean="0">
                <a:solidFill>
                  <a:schemeClr val="bg1">
                    <a:lumMod val="85000"/>
                    <a:lumOff val="15000"/>
                  </a:schemeClr>
                </a:solidFill>
              </a:rPr>
              <a:t>Ah bon ! Etes-vous russe, norvégien, algérien, qatari, libyen, néerlandais ou anglais ?</a:t>
            </a:r>
          </a:p>
          <a:p>
            <a:pPr marL="342900" indent="-342900">
              <a:buAutoNum type="alphaUcPeriod"/>
            </a:pPr>
            <a:endParaRPr lang="fr-BE" dirty="0">
              <a:solidFill>
                <a:schemeClr val="bg1">
                  <a:lumMod val="85000"/>
                  <a:lumOff val="15000"/>
                </a:schemeClr>
              </a:solidFill>
            </a:endParaRPr>
          </a:p>
        </p:txBody>
      </p:sp>
      <p:pic>
        <p:nvPicPr>
          <p:cNvPr id="54274" name="Picture 2" descr="http://www.lngworldnews.com/wp-content/uploads/2013/04/SENER-Secures-Zeebrugge-LNG-Terminal-Extension-Contract-Belgium.jpg"/>
          <p:cNvPicPr>
            <a:picLocks noChangeAspect="1" noChangeArrowheads="1"/>
          </p:cNvPicPr>
          <p:nvPr/>
        </p:nvPicPr>
        <p:blipFill>
          <a:blip r:embed="rId3" cstate="print"/>
          <a:srcRect/>
          <a:stretch>
            <a:fillRect/>
          </a:stretch>
        </p:blipFill>
        <p:spPr bwMode="auto">
          <a:xfrm>
            <a:off x="100780" y="3429000"/>
            <a:ext cx="3290793" cy="21602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30000"/>
                                  </p:stCondLst>
                                  <p:childTnLst>
                                    <p:animScale>
                                      <p:cBhvr>
                                        <p:cTn id="6" dur="2000" fill="hold"/>
                                        <p:tgtEl>
                                          <p:spTgt spid="5427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2915816" y="0"/>
            <a:ext cx="1584176" cy="1130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Arabie Saoudite</a:t>
            </a:r>
            <a:endParaRPr lang="fr-BE" dirty="0"/>
          </a:p>
        </p:txBody>
      </p:sp>
      <p:sp>
        <p:nvSpPr>
          <p:cNvPr id="3" name="Ellipse 2"/>
          <p:cNvSpPr/>
          <p:nvPr/>
        </p:nvSpPr>
        <p:spPr>
          <a:xfrm>
            <a:off x="2555776" y="1988840"/>
            <a:ext cx="127444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Iran</a:t>
            </a:r>
            <a:endParaRPr lang="fr-BE" dirty="0"/>
          </a:p>
        </p:txBody>
      </p:sp>
      <p:sp>
        <p:nvSpPr>
          <p:cNvPr id="4" name="Ellipse 3"/>
          <p:cNvSpPr/>
          <p:nvPr/>
        </p:nvSpPr>
        <p:spPr>
          <a:xfrm>
            <a:off x="4427984" y="2564904"/>
            <a:ext cx="144016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Russie</a:t>
            </a:r>
            <a:endParaRPr lang="fr-BE" dirty="0"/>
          </a:p>
        </p:txBody>
      </p:sp>
      <p:sp>
        <p:nvSpPr>
          <p:cNvPr id="5" name="Ellipse 4"/>
          <p:cNvSpPr/>
          <p:nvPr/>
        </p:nvSpPr>
        <p:spPr>
          <a:xfrm>
            <a:off x="4716016" y="1484784"/>
            <a:ext cx="144016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Chine</a:t>
            </a:r>
            <a:endParaRPr lang="fr-BE" dirty="0"/>
          </a:p>
        </p:txBody>
      </p:sp>
      <p:sp>
        <p:nvSpPr>
          <p:cNvPr id="7" name="ZoneTexte 6"/>
          <p:cNvSpPr txBox="1"/>
          <p:nvPr/>
        </p:nvSpPr>
        <p:spPr>
          <a:xfrm>
            <a:off x="251520" y="1124744"/>
            <a:ext cx="4896544" cy="923330"/>
          </a:xfrm>
          <a:prstGeom prst="rect">
            <a:avLst/>
          </a:prstGeom>
          <a:noFill/>
        </p:spPr>
        <p:txBody>
          <a:bodyPr wrap="square" rtlCol="0">
            <a:spAutoFit/>
          </a:bodyPr>
          <a:lstStyle/>
          <a:p>
            <a:r>
              <a:rPr lang="fr-BE" dirty="0" smtClean="0">
                <a:solidFill>
                  <a:schemeClr val="bg1"/>
                </a:solidFill>
              </a:rPr>
              <a:t>6.</a:t>
            </a:r>
            <a:r>
              <a:rPr lang="fr-BE" dirty="0" smtClean="0"/>
              <a:t> </a:t>
            </a:r>
            <a:r>
              <a:rPr lang="fr-BE" i="1" dirty="0" err="1" smtClean="0">
                <a:solidFill>
                  <a:schemeClr val="bg1">
                    <a:lumMod val="85000"/>
                    <a:lumOff val="15000"/>
                  </a:schemeClr>
                </a:solidFill>
                <a:latin typeface="Action of the Time New" pitchFamily="82" charset="0"/>
              </a:rPr>
              <a:t>Oil</a:t>
            </a:r>
            <a:r>
              <a:rPr lang="fr-BE" i="1" dirty="0" smtClean="0">
                <a:solidFill>
                  <a:schemeClr val="bg1">
                    <a:lumMod val="85000"/>
                    <a:lumOff val="15000"/>
                  </a:schemeClr>
                </a:solidFill>
                <a:latin typeface="Action of the Time New" pitchFamily="82" charset="0"/>
              </a:rPr>
              <a:t> </a:t>
            </a:r>
            <a:r>
              <a:rPr lang="fr-BE" i="1" dirty="0" err="1" smtClean="0">
                <a:solidFill>
                  <a:schemeClr val="bg1">
                    <a:lumMod val="85000"/>
                    <a:lumOff val="15000"/>
                  </a:schemeClr>
                </a:solidFill>
                <a:latin typeface="Action of the Time New" pitchFamily="82" charset="0"/>
              </a:rPr>
              <a:t>charts</a:t>
            </a:r>
            <a:r>
              <a:rPr lang="fr-BE" dirty="0" smtClean="0">
                <a:solidFill>
                  <a:schemeClr val="bg1">
                    <a:lumMod val="85000"/>
                    <a:lumOff val="15000"/>
                  </a:schemeClr>
                </a:solidFill>
                <a:latin typeface="Action of the Time New" pitchFamily="82" charset="0"/>
              </a:rPr>
              <a:t>. </a:t>
            </a:r>
            <a:r>
              <a:rPr lang="fr-BE" dirty="0" smtClean="0">
                <a:solidFill>
                  <a:schemeClr val="bg1">
                    <a:lumMod val="85000"/>
                    <a:lumOff val="15000"/>
                  </a:schemeClr>
                </a:solidFill>
              </a:rPr>
              <a:t>Quel désordre! Replacez donc ces concurrents du pétrole dans l’ordre de leur production effective!</a:t>
            </a:r>
            <a:endParaRPr lang="fr-BE" dirty="0">
              <a:solidFill>
                <a:schemeClr val="bg1">
                  <a:lumMod val="85000"/>
                  <a:lumOff val="15000"/>
                </a:schemeClr>
              </a:solidFill>
            </a:endParaRPr>
          </a:p>
        </p:txBody>
      </p:sp>
      <p:sp>
        <p:nvSpPr>
          <p:cNvPr id="8" name="Ellipse 7"/>
          <p:cNvSpPr/>
          <p:nvPr/>
        </p:nvSpPr>
        <p:spPr>
          <a:xfrm>
            <a:off x="5796136" y="548680"/>
            <a:ext cx="1656184"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Etats-Unis</a:t>
            </a:r>
            <a:endParaRPr lang="fr-BE" dirty="0"/>
          </a:p>
        </p:txBody>
      </p:sp>
      <p:sp>
        <p:nvSpPr>
          <p:cNvPr id="9" name="Ellipse 8"/>
          <p:cNvSpPr/>
          <p:nvPr/>
        </p:nvSpPr>
        <p:spPr>
          <a:xfrm>
            <a:off x="6588224" y="1916832"/>
            <a:ext cx="1872208"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Canada</a:t>
            </a:r>
          </a:p>
          <a:p>
            <a:pPr algn="ctr"/>
            <a:endParaRPr lang="fr-BE" dirty="0"/>
          </a:p>
        </p:txBody>
      </p:sp>
      <p:sp>
        <p:nvSpPr>
          <p:cNvPr id="10" name="ZoneTexte 9"/>
          <p:cNvSpPr txBox="1"/>
          <p:nvPr/>
        </p:nvSpPr>
        <p:spPr>
          <a:xfrm>
            <a:off x="3779912" y="3789040"/>
            <a:ext cx="5040560" cy="1200329"/>
          </a:xfrm>
          <a:prstGeom prst="rect">
            <a:avLst/>
          </a:prstGeom>
          <a:noFill/>
        </p:spPr>
        <p:txBody>
          <a:bodyPr wrap="square" rtlCol="0">
            <a:spAutoFit/>
          </a:bodyPr>
          <a:lstStyle/>
          <a:p>
            <a:r>
              <a:rPr lang="fr-BE" dirty="0" smtClean="0">
                <a:solidFill>
                  <a:schemeClr val="bg1"/>
                </a:solidFill>
              </a:rPr>
              <a:t>7</a:t>
            </a:r>
            <a:r>
              <a:rPr lang="fr-BE" dirty="0" smtClean="0">
                <a:solidFill>
                  <a:schemeClr val="bg1">
                    <a:lumMod val="85000"/>
                    <a:lumOff val="15000"/>
                  </a:schemeClr>
                </a:solidFill>
              </a:rPr>
              <a:t>. Pourriez-vous en faire autant avec ces sœurs fortunées : elles partagent </a:t>
            </a:r>
            <a:r>
              <a:rPr lang="fr-BE" dirty="0" smtClean="0">
                <a:solidFill>
                  <a:schemeClr val="bg1">
                    <a:lumMod val="85000"/>
                    <a:lumOff val="15000"/>
                  </a:schemeClr>
                </a:solidFill>
                <a:latin typeface="28 Days Later" pitchFamily="34" charset="0"/>
              </a:rPr>
              <a:t>le top 5 </a:t>
            </a:r>
            <a:r>
              <a:rPr lang="fr-BE" dirty="0" smtClean="0">
                <a:solidFill>
                  <a:schemeClr val="bg1">
                    <a:lumMod val="85000"/>
                    <a:lumOff val="15000"/>
                  </a:schemeClr>
                </a:solidFill>
                <a:latin typeface="Action of the Time New" pitchFamily="82" charset="0"/>
              </a:rPr>
              <a:t>des chiffres d’affaires</a:t>
            </a:r>
            <a:r>
              <a:rPr lang="fr-BE" dirty="0" smtClean="0">
                <a:solidFill>
                  <a:schemeClr val="bg1">
                    <a:lumMod val="85000"/>
                    <a:lumOff val="15000"/>
                  </a:schemeClr>
                </a:solidFill>
              </a:rPr>
              <a:t> 2012 dans le secteur du pétrole?</a:t>
            </a:r>
            <a:endParaRPr lang="fr-BE" dirty="0">
              <a:solidFill>
                <a:schemeClr val="bg1">
                  <a:lumMod val="85000"/>
                  <a:lumOff val="15000"/>
                </a:schemeClr>
              </a:solidFill>
            </a:endParaRPr>
          </a:p>
        </p:txBody>
      </p:sp>
      <p:sp>
        <p:nvSpPr>
          <p:cNvPr id="11" name="Ellipse 10"/>
          <p:cNvSpPr/>
          <p:nvPr/>
        </p:nvSpPr>
        <p:spPr>
          <a:xfrm>
            <a:off x="0" y="5445224"/>
            <a:ext cx="2051720" cy="108012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China National </a:t>
            </a:r>
            <a:r>
              <a:rPr lang="fr-BE" dirty="0" err="1" smtClean="0"/>
              <a:t>Petroleum</a:t>
            </a:r>
            <a:endParaRPr lang="fr-BE" dirty="0"/>
          </a:p>
        </p:txBody>
      </p:sp>
      <p:sp>
        <p:nvSpPr>
          <p:cNvPr id="12" name="Ellipse 11"/>
          <p:cNvSpPr/>
          <p:nvPr/>
        </p:nvSpPr>
        <p:spPr>
          <a:xfrm>
            <a:off x="2843808" y="5229200"/>
            <a:ext cx="1440160" cy="1008112"/>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err="1" smtClean="0"/>
              <a:t>Sinopec</a:t>
            </a:r>
            <a:endParaRPr lang="fr-BE" dirty="0"/>
          </a:p>
        </p:txBody>
      </p:sp>
      <p:sp>
        <p:nvSpPr>
          <p:cNvPr id="13" name="Ellipse 12"/>
          <p:cNvSpPr/>
          <p:nvPr/>
        </p:nvSpPr>
        <p:spPr>
          <a:xfrm>
            <a:off x="4860032" y="4941168"/>
            <a:ext cx="2160240" cy="936104"/>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err="1" smtClean="0"/>
              <a:t>ExxonMobil</a:t>
            </a:r>
            <a:endParaRPr lang="fr-BE" dirty="0"/>
          </a:p>
        </p:txBody>
      </p:sp>
      <p:sp>
        <p:nvSpPr>
          <p:cNvPr id="14" name="Ellipse 13"/>
          <p:cNvSpPr/>
          <p:nvPr/>
        </p:nvSpPr>
        <p:spPr>
          <a:xfrm>
            <a:off x="7020272" y="5589240"/>
            <a:ext cx="1800200" cy="1008112"/>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British </a:t>
            </a:r>
            <a:r>
              <a:rPr lang="fr-BE" dirty="0" err="1" smtClean="0"/>
              <a:t>Petroleum</a:t>
            </a:r>
            <a:endParaRPr lang="fr-BE" dirty="0"/>
          </a:p>
        </p:txBody>
      </p:sp>
      <p:sp>
        <p:nvSpPr>
          <p:cNvPr id="15" name="Ellipse 14"/>
          <p:cNvSpPr/>
          <p:nvPr/>
        </p:nvSpPr>
        <p:spPr>
          <a:xfrm>
            <a:off x="1331640" y="4077072"/>
            <a:ext cx="1440160" cy="936104"/>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Shell</a:t>
            </a:r>
            <a:endParaRPr lang="fr-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8"/>
                                        </p:tgtEl>
                                      </p:cBhvr>
                                    </p:animEffect>
                                  </p:childTnLst>
                                </p:cTn>
                              </p:par>
                              <p:par>
                                <p:cTn id="25" presetID="25"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30" dur="1000" fill="hold"/>
                                        <p:tgtEl>
                                          <p:spTgt spid="9"/>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9"/>
                                        </p:tgtEl>
                                      </p:cBhvr>
                                    </p:animEffect>
                                  </p:childTnLst>
                                </p:cTn>
                              </p:par>
                              <p:par>
                                <p:cTn id="35" presetID="25"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5"/>
                                        </p:tgtEl>
                                      </p:cBhvr>
                                    </p:animEffect>
                                  </p:childTnLst>
                                </p:cTn>
                              </p:par>
                              <p:par>
                                <p:cTn id="45" presetID="25"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50" dur="1000" fill="hold"/>
                                        <p:tgtEl>
                                          <p:spTgt spid="4"/>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4"/>
                                        </p:tgtEl>
                                      </p:cBhvr>
                                    </p:animEffect>
                                  </p:childTnLst>
                                </p:cTn>
                              </p:par>
                              <p:par>
                                <p:cTn id="55" presetID="25" presetClass="entr" presetSubtype="0" fill="hold" grpId="0" nodeType="with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p:cTn id="5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60" dur="1000" fill="hold"/>
                                        <p:tgtEl>
                                          <p:spTgt spid="3"/>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3"/>
                                        </p:tgtEl>
                                      </p:cBhvr>
                                    </p:animEffect>
                                  </p:childTnLst>
                                </p:cTn>
                              </p:par>
                            </p:childTnLst>
                          </p:cTn>
                        </p:par>
                        <p:par>
                          <p:cTn id="65" fill="hold">
                            <p:stCondLst>
                              <p:cond delay="1000"/>
                            </p:stCondLst>
                            <p:childTnLst>
                              <p:par>
                                <p:cTn id="66" presetID="50" presetClass="entr" presetSubtype="0" decel="100000" fill="hold" grpId="0" nodeType="afterEffect">
                                  <p:stCondLst>
                                    <p:cond delay="500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strVal val="#ppt_w+.3"/>
                                          </p:val>
                                        </p:tav>
                                        <p:tav tm="100000">
                                          <p:val>
                                            <p:strVal val="#ppt_w"/>
                                          </p:val>
                                        </p:tav>
                                      </p:tavLst>
                                    </p:anim>
                                    <p:anim calcmode="lin" valueType="num">
                                      <p:cBhvr>
                                        <p:cTn id="69" dur="1000" fill="hold"/>
                                        <p:tgtEl>
                                          <p:spTgt spid="15"/>
                                        </p:tgtEl>
                                        <p:attrNameLst>
                                          <p:attrName>ppt_h</p:attrName>
                                        </p:attrNameLst>
                                      </p:cBhvr>
                                      <p:tavLst>
                                        <p:tav tm="0">
                                          <p:val>
                                            <p:strVal val="#ppt_h"/>
                                          </p:val>
                                        </p:tav>
                                        <p:tav tm="100000">
                                          <p:val>
                                            <p:strVal val="#ppt_h"/>
                                          </p:val>
                                        </p:tav>
                                      </p:tavLst>
                                    </p:anim>
                                    <p:animEffect transition="in" filter="fade">
                                      <p:cBhvr>
                                        <p:cTn id="70" dur="1000"/>
                                        <p:tgtEl>
                                          <p:spTgt spid="15"/>
                                        </p:tgtEl>
                                      </p:cBhvr>
                                    </p:animEffect>
                                  </p:childTnLst>
                                </p:cTn>
                              </p:par>
                            </p:childTnLst>
                          </p:cTn>
                        </p:par>
                        <p:par>
                          <p:cTn id="71" fill="hold">
                            <p:stCondLst>
                              <p:cond delay="7000"/>
                            </p:stCondLst>
                            <p:childTnLst>
                              <p:par>
                                <p:cTn id="72" presetID="50" presetClass="entr" presetSubtype="0" decel="100000"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p:cTn id="74" dur="1000" fill="hold"/>
                                        <p:tgtEl>
                                          <p:spTgt spid="11"/>
                                        </p:tgtEl>
                                        <p:attrNameLst>
                                          <p:attrName>ppt_w</p:attrName>
                                        </p:attrNameLst>
                                      </p:cBhvr>
                                      <p:tavLst>
                                        <p:tav tm="0">
                                          <p:val>
                                            <p:strVal val="#ppt_w+.3"/>
                                          </p:val>
                                        </p:tav>
                                        <p:tav tm="100000">
                                          <p:val>
                                            <p:strVal val="#ppt_w"/>
                                          </p:val>
                                        </p:tav>
                                      </p:tavLst>
                                    </p:anim>
                                    <p:anim calcmode="lin" valueType="num">
                                      <p:cBhvr>
                                        <p:cTn id="75" dur="1000" fill="hold"/>
                                        <p:tgtEl>
                                          <p:spTgt spid="11"/>
                                        </p:tgtEl>
                                        <p:attrNameLst>
                                          <p:attrName>ppt_h</p:attrName>
                                        </p:attrNameLst>
                                      </p:cBhvr>
                                      <p:tavLst>
                                        <p:tav tm="0">
                                          <p:val>
                                            <p:strVal val="#ppt_h"/>
                                          </p:val>
                                        </p:tav>
                                        <p:tav tm="100000">
                                          <p:val>
                                            <p:strVal val="#ppt_h"/>
                                          </p:val>
                                        </p:tav>
                                      </p:tavLst>
                                    </p:anim>
                                    <p:animEffect transition="in" filter="fade">
                                      <p:cBhvr>
                                        <p:cTn id="76" dur="1000"/>
                                        <p:tgtEl>
                                          <p:spTgt spid="11"/>
                                        </p:tgtEl>
                                      </p:cBhvr>
                                    </p:animEffect>
                                  </p:childTnLst>
                                </p:cTn>
                              </p:par>
                            </p:childTnLst>
                          </p:cTn>
                        </p:par>
                        <p:par>
                          <p:cTn id="77" fill="hold">
                            <p:stCondLst>
                              <p:cond delay="8000"/>
                            </p:stCondLst>
                            <p:childTnLst>
                              <p:par>
                                <p:cTn id="78" presetID="50" presetClass="entr" presetSubtype="0" decel="100000"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1000" fill="hold"/>
                                        <p:tgtEl>
                                          <p:spTgt spid="12"/>
                                        </p:tgtEl>
                                        <p:attrNameLst>
                                          <p:attrName>ppt_w</p:attrName>
                                        </p:attrNameLst>
                                      </p:cBhvr>
                                      <p:tavLst>
                                        <p:tav tm="0">
                                          <p:val>
                                            <p:strVal val="#ppt_w+.3"/>
                                          </p:val>
                                        </p:tav>
                                        <p:tav tm="100000">
                                          <p:val>
                                            <p:strVal val="#ppt_w"/>
                                          </p:val>
                                        </p:tav>
                                      </p:tavLst>
                                    </p:anim>
                                    <p:anim calcmode="lin" valueType="num">
                                      <p:cBhvr>
                                        <p:cTn id="81" dur="1000" fill="hold"/>
                                        <p:tgtEl>
                                          <p:spTgt spid="12"/>
                                        </p:tgtEl>
                                        <p:attrNameLst>
                                          <p:attrName>ppt_h</p:attrName>
                                        </p:attrNameLst>
                                      </p:cBhvr>
                                      <p:tavLst>
                                        <p:tav tm="0">
                                          <p:val>
                                            <p:strVal val="#ppt_h"/>
                                          </p:val>
                                        </p:tav>
                                        <p:tav tm="100000">
                                          <p:val>
                                            <p:strVal val="#ppt_h"/>
                                          </p:val>
                                        </p:tav>
                                      </p:tavLst>
                                    </p:anim>
                                    <p:animEffect transition="in" filter="fade">
                                      <p:cBhvr>
                                        <p:cTn id="82" dur="1000"/>
                                        <p:tgtEl>
                                          <p:spTgt spid="12"/>
                                        </p:tgtEl>
                                      </p:cBhvr>
                                    </p:animEffect>
                                  </p:childTnLst>
                                </p:cTn>
                              </p:par>
                            </p:childTnLst>
                          </p:cTn>
                        </p:par>
                        <p:par>
                          <p:cTn id="83" fill="hold">
                            <p:stCondLst>
                              <p:cond delay="9000"/>
                            </p:stCondLst>
                            <p:childTnLst>
                              <p:par>
                                <p:cTn id="84" presetID="50" presetClass="entr" presetSubtype="0" decel="100000"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1000" fill="hold"/>
                                        <p:tgtEl>
                                          <p:spTgt spid="13"/>
                                        </p:tgtEl>
                                        <p:attrNameLst>
                                          <p:attrName>ppt_w</p:attrName>
                                        </p:attrNameLst>
                                      </p:cBhvr>
                                      <p:tavLst>
                                        <p:tav tm="0">
                                          <p:val>
                                            <p:strVal val="#ppt_w+.3"/>
                                          </p:val>
                                        </p:tav>
                                        <p:tav tm="100000">
                                          <p:val>
                                            <p:strVal val="#ppt_w"/>
                                          </p:val>
                                        </p:tav>
                                      </p:tavLst>
                                    </p:anim>
                                    <p:anim calcmode="lin" valueType="num">
                                      <p:cBhvr>
                                        <p:cTn id="87" dur="1000" fill="hold"/>
                                        <p:tgtEl>
                                          <p:spTgt spid="13"/>
                                        </p:tgtEl>
                                        <p:attrNameLst>
                                          <p:attrName>ppt_h</p:attrName>
                                        </p:attrNameLst>
                                      </p:cBhvr>
                                      <p:tavLst>
                                        <p:tav tm="0">
                                          <p:val>
                                            <p:strVal val="#ppt_h"/>
                                          </p:val>
                                        </p:tav>
                                        <p:tav tm="100000">
                                          <p:val>
                                            <p:strVal val="#ppt_h"/>
                                          </p:val>
                                        </p:tav>
                                      </p:tavLst>
                                    </p:anim>
                                    <p:animEffect transition="in" filter="fade">
                                      <p:cBhvr>
                                        <p:cTn id="88" dur="1000"/>
                                        <p:tgtEl>
                                          <p:spTgt spid="13"/>
                                        </p:tgtEl>
                                      </p:cBhvr>
                                    </p:animEffect>
                                  </p:childTnLst>
                                </p:cTn>
                              </p:par>
                            </p:childTnLst>
                          </p:cTn>
                        </p:par>
                        <p:par>
                          <p:cTn id="89" fill="hold">
                            <p:stCondLst>
                              <p:cond delay="10000"/>
                            </p:stCondLst>
                            <p:childTnLst>
                              <p:par>
                                <p:cTn id="90" presetID="50" presetClass="entr" presetSubtype="0" decel="100000"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p:cTn id="92" dur="1000" fill="hold"/>
                                        <p:tgtEl>
                                          <p:spTgt spid="14"/>
                                        </p:tgtEl>
                                        <p:attrNameLst>
                                          <p:attrName>ppt_w</p:attrName>
                                        </p:attrNameLst>
                                      </p:cBhvr>
                                      <p:tavLst>
                                        <p:tav tm="0">
                                          <p:val>
                                            <p:strVal val="#ppt_w+.3"/>
                                          </p:val>
                                        </p:tav>
                                        <p:tav tm="100000">
                                          <p:val>
                                            <p:strVal val="#ppt_w"/>
                                          </p:val>
                                        </p:tav>
                                      </p:tavLst>
                                    </p:anim>
                                    <p:anim calcmode="lin" valueType="num">
                                      <p:cBhvr>
                                        <p:cTn id="93" dur="1000" fill="hold"/>
                                        <p:tgtEl>
                                          <p:spTgt spid="14"/>
                                        </p:tgtEl>
                                        <p:attrNameLst>
                                          <p:attrName>ppt_h</p:attrName>
                                        </p:attrNameLst>
                                      </p:cBhvr>
                                      <p:tavLst>
                                        <p:tav tm="0">
                                          <p:val>
                                            <p:strVal val="#ppt_h"/>
                                          </p:val>
                                        </p:tav>
                                        <p:tav tm="100000">
                                          <p:val>
                                            <p:strVal val="#ppt_h"/>
                                          </p:val>
                                        </p:tav>
                                      </p:tavLst>
                                    </p:anim>
                                    <p:animEffect transition="in" filter="fade">
                                      <p:cBhvr>
                                        <p:cTn id="9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8" grpId="0" animBg="1"/>
      <p:bldP spid="9" grpId="0" animBg="1"/>
      <p:bldP spid="11" grpId="0" animBg="1"/>
      <p:bldP spid="12" grpId="0" animBg="1"/>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043608" y="404664"/>
            <a:ext cx="4032448" cy="1200329"/>
          </a:xfrm>
          <a:prstGeom prst="rect">
            <a:avLst/>
          </a:prstGeom>
          <a:noFill/>
        </p:spPr>
        <p:txBody>
          <a:bodyPr wrap="square" rtlCol="0">
            <a:spAutoFit/>
          </a:bodyPr>
          <a:lstStyle/>
          <a:p>
            <a:r>
              <a:rPr lang="fr-BE" dirty="0" smtClean="0">
                <a:solidFill>
                  <a:schemeClr val="accent2">
                    <a:lumMod val="20000"/>
                    <a:lumOff val="80000"/>
                  </a:schemeClr>
                </a:solidFill>
              </a:rPr>
              <a:t>8. </a:t>
            </a:r>
            <a:r>
              <a:rPr lang="fr-BE" i="1" dirty="0" smtClean="0">
                <a:solidFill>
                  <a:schemeClr val="accent2">
                    <a:lumMod val="20000"/>
                    <a:lumOff val="80000"/>
                  </a:schemeClr>
                </a:solidFill>
              </a:rPr>
              <a:t>Energivore</a:t>
            </a:r>
            <a:r>
              <a:rPr lang="fr-BE" dirty="0" smtClean="0">
                <a:solidFill>
                  <a:schemeClr val="accent2">
                    <a:lumMod val="20000"/>
                    <a:lumOff val="80000"/>
                  </a:schemeClr>
                </a:solidFill>
              </a:rPr>
              <a:t> . Mais </a:t>
            </a:r>
            <a:r>
              <a:rPr lang="fr-BE" dirty="0" smtClean="0">
                <a:solidFill>
                  <a:schemeClr val="accent2">
                    <a:lumMod val="20000"/>
                    <a:lumOff val="80000"/>
                  </a:schemeClr>
                </a:solidFill>
                <a:latin typeface="Action of the Time New" pitchFamily="82" charset="0"/>
              </a:rPr>
              <a:t>qui donc dévore </a:t>
            </a:r>
            <a:r>
              <a:rPr lang="fr-BE" dirty="0" smtClean="0">
                <a:solidFill>
                  <a:schemeClr val="accent2">
                    <a:lumMod val="20000"/>
                    <a:lumOff val="80000"/>
                  </a:schemeClr>
                </a:solidFill>
              </a:rPr>
              <a:t>l’énergie? Le Belge, l’Américain, le Français, le Chinois, le Géorgien, le Qatari.</a:t>
            </a:r>
            <a:endParaRPr lang="fr-BE" dirty="0">
              <a:solidFill>
                <a:schemeClr val="accent2">
                  <a:lumMod val="20000"/>
                  <a:lumOff val="80000"/>
                </a:schemeClr>
              </a:solidFill>
            </a:endParaRPr>
          </a:p>
        </p:txBody>
      </p:sp>
      <p:sp>
        <p:nvSpPr>
          <p:cNvPr id="3" name="Ellipse 2"/>
          <p:cNvSpPr/>
          <p:nvPr/>
        </p:nvSpPr>
        <p:spPr>
          <a:xfrm>
            <a:off x="0" y="1772816"/>
            <a:ext cx="3995936" cy="4869160"/>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85000"/>
                    <a:lumOff val="15000"/>
                  </a:schemeClr>
                </a:solidFill>
              </a:rPr>
              <a:t>17 TEP</a:t>
            </a:r>
            <a:endParaRPr lang="fr-BE" dirty="0">
              <a:solidFill>
                <a:schemeClr val="bg1">
                  <a:lumMod val="85000"/>
                  <a:lumOff val="15000"/>
                </a:schemeClr>
              </a:solidFill>
            </a:endParaRPr>
          </a:p>
        </p:txBody>
      </p:sp>
      <p:sp>
        <p:nvSpPr>
          <p:cNvPr id="4" name="Ellipse 3"/>
          <p:cNvSpPr/>
          <p:nvPr/>
        </p:nvSpPr>
        <p:spPr>
          <a:xfrm>
            <a:off x="3851920" y="1772816"/>
            <a:ext cx="2736304" cy="2232248"/>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85000"/>
                    <a:lumOff val="15000"/>
                  </a:schemeClr>
                </a:solidFill>
              </a:rPr>
              <a:t>7 TEP</a:t>
            </a:r>
            <a:endParaRPr lang="fr-BE" dirty="0">
              <a:solidFill>
                <a:schemeClr val="bg1">
                  <a:lumMod val="85000"/>
                  <a:lumOff val="15000"/>
                </a:schemeClr>
              </a:solidFill>
            </a:endParaRPr>
          </a:p>
        </p:txBody>
      </p:sp>
      <p:sp>
        <p:nvSpPr>
          <p:cNvPr id="5" name="Ellipse 4"/>
          <p:cNvSpPr/>
          <p:nvPr/>
        </p:nvSpPr>
        <p:spPr>
          <a:xfrm>
            <a:off x="6300192" y="3429000"/>
            <a:ext cx="2016224" cy="1656184"/>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85000"/>
                    <a:lumOff val="15000"/>
                  </a:schemeClr>
                </a:solidFill>
              </a:rPr>
              <a:t>4 TEP</a:t>
            </a:r>
            <a:endParaRPr lang="fr-BE" dirty="0">
              <a:solidFill>
                <a:schemeClr val="bg1">
                  <a:lumMod val="85000"/>
                  <a:lumOff val="15000"/>
                </a:schemeClr>
              </a:solidFill>
            </a:endParaRPr>
          </a:p>
        </p:txBody>
      </p:sp>
      <p:sp>
        <p:nvSpPr>
          <p:cNvPr id="6" name="Ellipse 5"/>
          <p:cNvSpPr/>
          <p:nvPr/>
        </p:nvSpPr>
        <p:spPr>
          <a:xfrm>
            <a:off x="8207896" y="2636912"/>
            <a:ext cx="936104" cy="792088"/>
          </a:xfrm>
          <a:prstGeom prst="ellipse">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85000"/>
                    <a:lumOff val="15000"/>
                  </a:schemeClr>
                </a:solidFill>
              </a:rPr>
              <a:t>0.8 TEP</a:t>
            </a:r>
            <a:endParaRPr lang="fr-BE" dirty="0">
              <a:solidFill>
                <a:schemeClr val="bg1">
                  <a:lumMod val="85000"/>
                  <a:lumOff val="15000"/>
                </a:schemeClr>
              </a:solidFill>
            </a:endParaRPr>
          </a:p>
        </p:txBody>
      </p:sp>
      <p:sp>
        <p:nvSpPr>
          <p:cNvPr id="7" name="Ellipse 6"/>
          <p:cNvSpPr/>
          <p:nvPr/>
        </p:nvSpPr>
        <p:spPr>
          <a:xfrm>
            <a:off x="7308304" y="1268760"/>
            <a:ext cx="1296144" cy="1080120"/>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85000"/>
                    <a:lumOff val="15000"/>
                  </a:schemeClr>
                </a:solidFill>
              </a:rPr>
              <a:t>2 TEP</a:t>
            </a:r>
            <a:endParaRPr lang="fr-BE" dirty="0">
              <a:solidFill>
                <a:schemeClr val="bg1">
                  <a:lumMod val="85000"/>
                  <a:lumOff val="15000"/>
                </a:schemeClr>
              </a:solidFill>
            </a:endParaRPr>
          </a:p>
        </p:txBody>
      </p:sp>
      <p:sp>
        <p:nvSpPr>
          <p:cNvPr id="8" name="Ellipse 7"/>
          <p:cNvSpPr/>
          <p:nvPr/>
        </p:nvSpPr>
        <p:spPr>
          <a:xfrm>
            <a:off x="4355976" y="4365104"/>
            <a:ext cx="2016224" cy="208823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85000"/>
                    <a:lumOff val="15000"/>
                  </a:schemeClr>
                </a:solidFill>
              </a:rPr>
              <a:t>5 TEP</a:t>
            </a:r>
            <a:endParaRPr lang="fr-BE" dirty="0">
              <a:solidFill>
                <a:schemeClr val="bg1">
                  <a:lumMod val="85000"/>
                  <a:lumOff val="1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animEffect transition="in" filter="fade">
                                      <p:cBhvr>
                                        <p:cTn id="10" dur="1000"/>
                                        <p:tgtEl>
                                          <p:spTgt spid="3"/>
                                        </p:tgtEl>
                                      </p:cBhvr>
                                    </p:animEffect>
                                  </p:childTnLst>
                                </p:cTn>
                              </p:par>
                            </p:childTnLst>
                          </p:cTn>
                        </p:par>
                        <p:par>
                          <p:cTn id="11" fill="hold">
                            <p:stCondLst>
                              <p:cond delay="1000"/>
                            </p:stCondLst>
                            <p:childTnLst>
                              <p:par>
                                <p:cTn id="12" presetID="48" presetClass="entr" presetSubtype="0" accel="5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5"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16" dur="1000" fill="hold"/>
                                        <p:tgtEl>
                                          <p:spTgt spid="4"/>
                                        </p:tgtEl>
                                        <p:attrNameLst>
                                          <p:attrName>ppt_y</p:attrName>
                                        </p:attrNameLst>
                                      </p:cBhvr>
                                      <p:tavLst>
                                        <p:tav tm="0">
                                          <p:val>
                                            <p:strVal val="#ppt_y"/>
                                          </p:val>
                                        </p:tav>
                                        <p:tav tm="100000">
                                          <p:val>
                                            <p:strVal val="#ppt_y"/>
                                          </p:val>
                                        </p:tav>
                                      </p:tavLst>
                                    </p:anim>
                                    <p:animEffect transition="in" filter="fade">
                                      <p:cBhvr>
                                        <p:cTn id="17" dur="1000"/>
                                        <p:tgtEl>
                                          <p:spTgt spid="4"/>
                                        </p:tgtEl>
                                      </p:cBhvr>
                                    </p:animEffect>
                                  </p:childTnLst>
                                </p:cTn>
                              </p:par>
                            </p:childTnLst>
                          </p:cTn>
                        </p:par>
                        <p:par>
                          <p:cTn id="18" fill="hold">
                            <p:stCondLst>
                              <p:cond delay="2000"/>
                            </p:stCondLst>
                            <p:childTnLst>
                              <p:par>
                                <p:cTn id="19" presetID="48" presetClass="entr" presetSubtype="0" accel="5000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1000" fill="hold"/>
                                        <p:tgtEl>
                                          <p:spTgt spid="8"/>
                                        </p:tgtEl>
                                        <p:attrNameLst>
                                          <p:attrName>ppt_x</p:attrName>
                                        </p:attrNameLst>
                                      </p:cBhvr>
                                      <p:tavLst>
                                        <p:tav tm="0">
                                          <p:val>
                                            <p:fltVal val="-1"/>
                                          </p:val>
                                        </p:tav>
                                        <p:tav tm="50000">
                                          <p:val>
                                            <p:fltVal val="0.95"/>
                                          </p:val>
                                        </p:tav>
                                        <p:tav tm="100000">
                                          <p:val>
                                            <p:strVal val="#ppt_x"/>
                                          </p:val>
                                        </p:tav>
                                      </p:tavLst>
                                    </p:anim>
                                    <p:anim calcmode="lin" valueType="num">
                                      <p:cBhvr>
                                        <p:cTn id="23" dur="1000" fill="hold"/>
                                        <p:tgtEl>
                                          <p:spTgt spid="8"/>
                                        </p:tgtEl>
                                        <p:attrNameLst>
                                          <p:attrName>ppt_y</p:attrName>
                                        </p:attrNameLst>
                                      </p:cBhvr>
                                      <p:tavLst>
                                        <p:tav tm="0">
                                          <p:val>
                                            <p:strVal val="#ppt_y"/>
                                          </p:val>
                                        </p:tav>
                                        <p:tav tm="100000">
                                          <p:val>
                                            <p:strVal val="#ppt_y"/>
                                          </p:val>
                                        </p:tav>
                                      </p:tavLst>
                                    </p:anim>
                                    <p:animEffect transition="in" filter="fade">
                                      <p:cBhvr>
                                        <p:cTn id="24" dur="1000"/>
                                        <p:tgtEl>
                                          <p:spTgt spid="8"/>
                                        </p:tgtEl>
                                      </p:cBhvr>
                                    </p:animEffect>
                                  </p:childTnLst>
                                </p:cTn>
                              </p:par>
                            </p:childTnLst>
                          </p:cTn>
                        </p:par>
                        <p:par>
                          <p:cTn id="25" fill="hold">
                            <p:stCondLst>
                              <p:cond delay="3000"/>
                            </p:stCondLst>
                            <p:childTnLst>
                              <p:par>
                                <p:cTn id="26" presetID="48" presetClass="entr" presetSubtype="0" accel="5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9"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30" dur="1000" fill="hold"/>
                                        <p:tgtEl>
                                          <p:spTgt spid="5"/>
                                        </p:tgtEl>
                                        <p:attrNameLst>
                                          <p:attrName>ppt_y</p:attrName>
                                        </p:attrNameLst>
                                      </p:cBhvr>
                                      <p:tavLst>
                                        <p:tav tm="0">
                                          <p:val>
                                            <p:strVal val="#ppt_y"/>
                                          </p:val>
                                        </p:tav>
                                        <p:tav tm="100000">
                                          <p:val>
                                            <p:strVal val="#ppt_y"/>
                                          </p:val>
                                        </p:tav>
                                      </p:tavLst>
                                    </p:anim>
                                    <p:animEffect transition="in" filter="fade">
                                      <p:cBhvr>
                                        <p:cTn id="31" dur="1000"/>
                                        <p:tgtEl>
                                          <p:spTgt spid="5"/>
                                        </p:tgtEl>
                                      </p:cBhvr>
                                    </p:animEffect>
                                  </p:childTnLst>
                                </p:cTn>
                              </p:par>
                            </p:childTnLst>
                          </p:cTn>
                        </p:par>
                        <p:par>
                          <p:cTn id="32" fill="hold">
                            <p:stCondLst>
                              <p:cond delay="4000"/>
                            </p:stCondLst>
                            <p:childTnLst>
                              <p:par>
                                <p:cTn id="33" presetID="48" presetClass="entr" presetSubtype="0" accel="5000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1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37" dur="1000" fill="hold"/>
                                        <p:tgtEl>
                                          <p:spTgt spid="7"/>
                                        </p:tgtEl>
                                        <p:attrNameLst>
                                          <p:attrName>ppt_y</p:attrName>
                                        </p:attrNameLst>
                                      </p:cBhvr>
                                      <p:tavLst>
                                        <p:tav tm="0">
                                          <p:val>
                                            <p:strVal val="#ppt_y"/>
                                          </p:val>
                                        </p:tav>
                                        <p:tav tm="100000">
                                          <p:val>
                                            <p:strVal val="#ppt_y"/>
                                          </p:val>
                                        </p:tav>
                                      </p:tavLst>
                                    </p:anim>
                                    <p:animEffect transition="in" filter="fade">
                                      <p:cBhvr>
                                        <p:cTn id="38" dur="1000"/>
                                        <p:tgtEl>
                                          <p:spTgt spid="7"/>
                                        </p:tgtEl>
                                      </p:cBhvr>
                                    </p:animEffect>
                                  </p:childTnLst>
                                </p:cTn>
                              </p:par>
                            </p:childTnLst>
                          </p:cTn>
                        </p:par>
                        <p:par>
                          <p:cTn id="39" fill="hold">
                            <p:stCondLst>
                              <p:cond delay="5000"/>
                            </p:stCondLst>
                            <p:childTnLst>
                              <p:par>
                                <p:cTn id="40" presetID="48" presetClass="entr" presetSubtype="0" accel="5000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3" dur="1000" fill="hold"/>
                                        <p:tgtEl>
                                          <p:spTgt spid="6"/>
                                        </p:tgtEl>
                                        <p:attrNameLst>
                                          <p:attrName>ppt_x</p:attrName>
                                        </p:attrNameLst>
                                      </p:cBhvr>
                                      <p:tavLst>
                                        <p:tav tm="0">
                                          <p:val>
                                            <p:fltVal val="-1"/>
                                          </p:val>
                                        </p:tav>
                                        <p:tav tm="50000">
                                          <p:val>
                                            <p:fltVal val="0.95"/>
                                          </p:val>
                                        </p:tav>
                                        <p:tav tm="100000">
                                          <p:val>
                                            <p:strVal val="#ppt_x"/>
                                          </p:val>
                                        </p:tav>
                                      </p:tavLst>
                                    </p:anim>
                                    <p:anim calcmode="lin" valueType="num">
                                      <p:cBhvr>
                                        <p:cTn id="44" dur="1000" fill="hold"/>
                                        <p:tgtEl>
                                          <p:spTgt spid="6"/>
                                        </p:tgtEl>
                                        <p:attrNameLst>
                                          <p:attrName>ppt_y</p:attrName>
                                        </p:attrNameLst>
                                      </p:cBhvr>
                                      <p:tavLst>
                                        <p:tav tm="0">
                                          <p:val>
                                            <p:strVal val="#ppt_y"/>
                                          </p:val>
                                        </p:tav>
                                        <p:tav tm="100000">
                                          <p:val>
                                            <p:strVal val="#ppt_y"/>
                                          </p:val>
                                        </p:tav>
                                      </p:tavLst>
                                    </p:anim>
                                    <p:animEffect transition="in" filter="fade">
                                      <p:cBhvr>
                                        <p:cTn id="4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71600" y="764705"/>
            <a:ext cx="2736304" cy="2862322"/>
          </a:xfrm>
          <a:prstGeom prst="rect">
            <a:avLst/>
          </a:prstGeom>
          <a:noFill/>
        </p:spPr>
        <p:txBody>
          <a:bodyPr wrap="square" rtlCol="0">
            <a:spAutoFit/>
          </a:bodyPr>
          <a:lstStyle/>
          <a:p>
            <a:r>
              <a:rPr lang="fr-BE" dirty="0" smtClean="0"/>
              <a:t>9. Tiens, au fait, vous comprenez quelque chose à tous ces </a:t>
            </a:r>
            <a:r>
              <a:rPr lang="fr-BE" dirty="0" smtClean="0">
                <a:latin typeface="Action of the Time New" pitchFamily="82" charset="0"/>
              </a:rPr>
              <a:t>acronymes</a:t>
            </a:r>
            <a:r>
              <a:rPr lang="fr-BE" dirty="0" smtClean="0"/>
              <a:t> vous ? Bonus à qui peut citer 3 infos propres à chacune des ces énigmes !</a:t>
            </a:r>
          </a:p>
          <a:p>
            <a:endParaRPr lang="fr-BE" dirty="0"/>
          </a:p>
          <a:p>
            <a:endParaRPr lang="fr-BE" dirty="0" smtClean="0"/>
          </a:p>
          <a:p>
            <a:endParaRPr lang="fr-BE" dirty="0"/>
          </a:p>
        </p:txBody>
      </p:sp>
      <p:pic>
        <p:nvPicPr>
          <p:cNvPr id="65538" name="Picture 2" descr="http://apreslepetrole.free.fr/wp-content/uploads/peak_oil.jpg"/>
          <p:cNvPicPr>
            <a:picLocks noChangeAspect="1" noChangeArrowheads="1"/>
          </p:cNvPicPr>
          <p:nvPr/>
        </p:nvPicPr>
        <p:blipFill>
          <a:blip r:embed="rId3" cstate="print"/>
          <a:srcRect/>
          <a:stretch>
            <a:fillRect/>
          </a:stretch>
        </p:blipFill>
        <p:spPr bwMode="auto">
          <a:xfrm>
            <a:off x="3995936" y="2852936"/>
            <a:ext cx="4762500" cy="3505200"/>
          </a:xfrm>
          <a:prstGeom prst="rect">
            <a:avLst/>
          </a:prstGeom>
          <a:noFill/>
        </p:spPr>
      </p:pic>
      <p:sp>
        <p:nvSpPr>
          <p:cNvPr id="6" name="ZoneTexte 5"/>
          <p:cNvSpPr txBox="1"/>
          <p:nvPr/>
        </p:nvSpPr>
        <p:spPr>
          <a:xfrm>
            <a:off x="899592" y="3140968"/>
            <a:ext cx="2736304" cy="2585323"/>
          </a:xfrm>
          <a:prstGeom prst="rect">
            <a:avLst/>
          </a:prstGeom>
          <a:noFill/>
        </p:spPr>
        <p:txBody>
          <a:bodyPr wrap="square" rtlCol="0">
            <a:spAutoFit/>
          </a:bodyPr>
          <a:lstStyle/>
          <a:p>
            <a:pPr algn="ctr"/>
            <a:r>
              <a:rPr lang="fr-BE" dirty="0" smtClean="0"/>
              <a:t>OPEP</a:t>
            </a:r>
          </a:p>
          <a:p>
            <a:pPr algn="ctr"/>
            <a:endParaRPr lang="fr-BE" dirty="0" smtClean="0"/>
          </a:p>
          <a:p>
            <a:pPr algn="ctr"/>
            <a:r>
              <a:rPr lang="fr-BE" dirty="0" smtClean="0"/>
              <a:t>AIE</a:t>
            </a:r>
          </a:p>
          <a:p>
            <a:pPr algn="ctr"/>
            <a:endParaRPr lang="fr-BE" dirty="0" smtClean="0"/>
          </a:p>
          <a:p>
            <a:pPr algn="ctr"/>
            <a:r>
              <a:rPr lang="fr-BE" dirty="0" smtClean="0"/>
              <a:t>EURATOM</a:t>
            </a:r>
          </a:p>
          <a:p>
            <a:pPr algn="ctr"/>
            <a:endParaRPr lang="fr-BE" dirty="0" smtClean="0"/>
          </a:p>
          <a:p>
            <a:pPr algn="ctr"/>
            <a:r>
              <a:rPr lang="fr-BE" dirty="0" smtClean="0"/>
              <a:t>OTAN</a:t>
            </a:r>
          </a:p>
          <a:p>
            <a:pPr algn="ctr"/>
            <a:endParaRPr lang="fr-BE" dirty="0" smtClean="0"/>
          </a:p>
          <a:p>
            <a:pPr algn="ctr"/>
            <a:r>
              <a:rPr lang="fr-BE" dirty="0" smtClean="0"/>
              <a:t>AIEA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nodeType="afterEffect">
                                  <p:stCondLst>
                                    <p:cond delay="1000"/>
                                  </p:stCondLst>
                                  <p:childTnLst>
                                    <p:set>
                                      <p:cBhvr>
                                        <p:cTn id="11" dur="1" fill="hold">
                                          <p:stCondLst>
                                            <p:cond delay="0"/>
                                          </p:stCondLst>
                                        </p:cTn>
                                        <p:tgtEl>
                                          <p:spTgt spid="6">
                                            <p:txEl>
                                              <p:pRg st="2" end="2"/>
                                            </p:txEl>
                                          </p:spTgt>
                                        </p:tgtEl>
                                        <p:attrNameLst>
                                          <p:attrName>style.visibility</p:attrName>
                                        </p:attrNameLst>
                                      </p:cBhvr>
                                      <p:to>
                                        <p:strVal val="visible"/>
                                      </p:to>
                                    </p:set>
                                    <p:anim calcmode="lin" valueType="num">
                                      <p:cBhvr additive="base">
                                        <p:cTn id="12"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3000"/>
                            </p:stCondLst>
                            <p:childTnLst>
                              <p:par>
                                <p:cTn id="15" presetID="2" presetClass="entr" presetSubtype="4" fill="hold" nodeType="afterEffect">
                                  <p:stCondLst>
                                    <p:cond delay="1000"/>
                                  </p:stCondLst>
                                  <p:childTnLst>
                                    <p:set>
                                      <p:cBhvr>
                                        <p:cTn id="16" dur="1" fill="hold">
                                          <p:stCondLst>
                                            <p:cond delay="0"/>
                                          </p:stCondLst>
                                        </p:cTn>
                                        <p:tgtEl>
                                          <p:spTgt spid="6">
                                            <p:txEl>
                                              <p:pRg st="4" end="4"/>
                                            </p:txEl>
                                          </p:spTgt>
                                        </p:tgtEl>
                                        <p:attrNameLst>
                                          <p:attrName>style.visibility</p:attrName>
                                        </p:attrNameLst>
                                      </p:cBhvr>
                                      <p:to>
                                        <p:strVal val="visible"/>
                                      </p:to>
                                    </p:set>
                                    <p:anim calcmode="lin" valueType="num">
                                      <p:cBhvr additive="base">
                                        <p:cTn id="1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4500"/>
                            </p:stCondLst>
                            <p:childTnLst>
                              <p:par>
                                <p:cTn id="20" presetID="2" presetClass="entr" presetSubtype="4" fill="hold" nodeType="afterEffect">
                                  <p:stCondLst>
                                    <p:cond delay="1000"/>
                                  </p:stCondLst>
                                  <p:childTnLst>
                                    <p:set>
                                      <p:cBhvr>
                                        <p:cTn id="21" dur="1" fill="hold">
                                          <p:stCondLst>
                                            <p:cond delay="0"/>
                                          </p:stCondLst>
                                        </p:cTn>
                                        <p:tgtEl>
                                          <p:spTgt spid="6">
                                            <p:txEl>
                                              <p:pRg st="6" end="6"/>
                                            </p:txEl>
                                          </p:spTgt>
                                        </p:tgtEl>
                                        <p:attrNameLst>
                                          <p:attrName>style.visibility</p:attrName>
                                        </p:attrNameLst>
                                      </p:cBhvr>
                                      <p:to>
                                        <p:strVal val="visible"/>
                                      </p:to>
                                    </p:set>
                                    <p:anim calcmode="lin" valueType="num">
                                      <p:cBhvr additive="base">
                                        <p:cTn id="22"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par>
                          <p:cTn id="24" fill="hold">
                            <p:stCondLst>
                              <p:cond delay="6000"/>
                            </p:stCondLst>
                            <p:childTnLst>
                              <p:par>
                                <p:cTn id="25" presetID="2" presetClass="entr" presetSubtype="4" fill="hold" nodeType="afterEffect">
                                  <p:stCondLst>
                                    <p:cond delay="1000"/>
                                  </p:stCondLst>
                                  <p:childTnLst>
                                    <p:set>
                                      <p:cBhvr>
                                        <p:cTn id="26" dur="1" fill="hold">
                                          <p:stCondLst>
                                            <p:cond delay="0"/>
                                          </p:stCondLst>
                                        </p:cTn>
                                        <p:tgtEl>
                                          <p:spTgt spid="6">
                                            <p:txEl>
                                              <p:pRg st="8" end="8"/>
                                            </p:txEl>
                                          </p:spTgt>
                                        </p:tgtEl>
                                        <p:attrNameLst>
                                          <p:attrName>style.visibility</p:attrName>
                                        </p:attrNameLst>
                                      </p:cBhvr>
                                      <p:to>
                                        <p:strVal val="visible"/>
                                      </p:to>
                                    </p:set>
                                    <p:anim calcmode="lin" valueType="num">
                                      <p:cBhvr additive="base">
                                        <p:cTn id="27"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71600" y="764704"/>
            <a:ext cx="4680520" cy="1477328"/>
          </a:xfrm>
          <a:prstGeom prst="rect">
            <a:avLst/>
          </a:prstGeom>
          <a:noFill/>
        </p:spPr>
        <p:txBody>
          <a:bodyPr wrap="square" rtlCol="0">
            <a:spAutoFit/>
          </a:bodyPr>
          <a:lstStyle/>
          <a:p>
            <a:r>
              <a:rPr lang="fr-BE" dirty="0" smtClean="0"/>
              <a:t>10. </a:t>
            </a:r>
            <a:r>
              <a:rPr lang="fr-BE" dirty="0" smtClean="0">
                <a:latin typeface="Action of the Time New" pitchFamily="82" charset="0"/>
              </a:rPr>
              <a:t>Un peu d’histoire</a:t>
            </a:r>
            <a:r>
              <a:rPr lang="fr-BE" dirty="0" smtClean="0"/>
              <a:t>. Ah ben oui, sans perspective vous savez, on ne voit rien venir… Quelqu’un m’a foutu un bazar pas possible là-dedans. Bonus pour la précision des dates !</a:t>
            </a:r>
            <a:endParaRPr lang="fr-BE" dirty="0"/>
          </a:p>
        </p:txBody>
      </p:sp>
      <p:cxnSp>
        <p:nvCxnSpPr>
          <p:cNvPr id="4" name="Connecteur droit avec flèche 3"/>
          <p:cNvCxnSpPr/>
          <p:nvPr/>
        </p:nvCxnSpPr>
        <p:spPr>
          <a:xfrm>
            <a:off x="755576" y="3861048"/>
            <a:ext cx="74168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Ellipse 4"/>
          <p:cNvSpPr/>
          <p:nvPr/>
        </p:nvSpPr>
        <p:spPr>
          <a:xfrm>
            <a:off x="3203848" y="2708920"/>
            <a:ext cx="144016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1</a:t>
            </a:r>
            <a:r>
              <a:rPr lang="fr-BE" baseline="30000" dirty="0" smtClean="0"/>
              <a:t>ère</a:t>
            </a:r>
            <a:r>
              <a:rPr lang="fr-BE" dirty="0" smtClean="0"/>
              <a:t> Guerre du Golfe</a:t>
            </a:r>
            <a:endParaRPr lang="fr-BE" dirty="0"/>
          </a:p>
        </p:txBody>
      </p:sp>
      <p:sp>
        <p:nvSpPr>
          <p:cNvPr id="6" name="Ellipse 5"/>
          <p:cNvSpPr/>
          <p:nvPr/>
        </p:nvSpPr>
        <p:spPr>
          <a:xfrm>
            <a:off x="683568" y="4437112"/>
            <a:ext cx="2160240"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Premier choc pétrolier</a:t>
            </a:r>
            <a:endParaRPr lang="fr-BE" dirty="0"/>
          </a:p>
        </p:txBody>
      </p:sp>
      <p:sp>
        <p:nvSpPr>
          <p:cNvPr id="7" name="Ellipse 6"/>
          <p:cNvSpPr/>
          <p:nvPr/>
        </p:nvSpPr>
        <p:spPr>
          <a:xfrm>
            <a:off x="6804248" y="5417840"/>
            <a:ext cx="2160240"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La révolution iranienne</a:t>
            </a:r>
            <a:endParaRPr lang="fr-BE" dirty="0"/>
          </a:p>
        </p:txBody>
      </p:sp>
      <p:sp>
        <p:nvSpPr>
          <p:cNvPr id="8" name="Ellipse 7"/>
          <p:cNvSpPr/>
          <p:nvPr/>
        </p:nvSpPr>
        <p:spPr>
          <a:xfrm>
            <a:off x="6012160" y="4365104"/>
            <a:ext cx="1656184"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Création de l’OPEP</a:t>
            </a:r>
            <a:endParaRPr lang="fr-BE" dirty="0"/>
          </a:p>
        </p:txBody>
      </p:sp>
      <p:sp>
        <p:nvSpPr>
          <p:cNvPr id="9" name="Ellipse 8"/>
          <p:cNvSpPr/>
          <p:nvPr/>
        </p:nvSpPr>
        <p:spPr>
          <a:xfrm>
            <a:off x="6012160" y="1844824"/>
            <a:ext cx="2304256"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Naissance de l’industrie du pétrole</a:t>
            </a:r>
            <a:endParaRPr lang="fr-BE" dirty="0"/>
          </a:p>
        </p:txBody>
      </p:sp>
      <p:sp>
        <p:nvSpPr>
          <p:cNvPr id="10" name="Ellipse 9"/>
          <p:cNvSpPr/>
          <p:nvPr/>
        </p:nvSpPr>
        <p:spPr>
          <a:xfrm>
            <a:off x="899592" y="2420888"/>
            <a:ext cx="1656184"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Crise du charbon en Belgique</a:t>
            </a:r>
          </a:p>
          <a:p>
            <a:pPr algn="ctr"/>
            <a:endParaRPr lang="fr-BE" dirty="0"/>
          </a:p>
        </p:txBody>
      </p:sp>
      <p:sp>
        <p:nvSpPr>
          <p:cNvPr id="11" name="Ellipse 10"/>
          <p:cNvSpPr/>
          <p:nvPr/>
        </p:nvSpPr>
        <p:spPr>
          <a:xfrm>
            <a:off x="971600" y="5301208"/>
            <a:ext cx="2664296"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Utilisation industrielle du gaz naturel</a:t>
            </a:r>
            <a:endParaRPr lang="fr-BE" dirty="0"/>
          </a:p>
        </p:txBody>
      </p:sp>
      <p:sp>
        <p:nvSpPr>
          <p:cNvPr id="12" name="Ellipse 11"/>
          <p:cNvSpPr/>
          <p:nvPr/>
        </p:nvSpPr>
        <p:spPr>
          <a:xfrm>
            <a:off x="3779912" y="4293096"/>
            <a:ext cx="1656184"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Première marée noire</a:t>
            </a:r>
            <a:endParaRPr lang="fr-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afterEffect">
                                  <p:stCondLst>
                                    <p:cond delay="0"/>
                                  </p:stCondLst>
                                  <p:childTnLst>
                                    <p:animMotion origin="layout" path="M 0 0  C 0.069 0  0.125 0.0746  0.125 0.16651  C 0.125 0.25843  0.069 0.33302  0 0.33302  C -0.069 0.33302  -0.125 0.25843  -0.125 0.16651  C -0.125 0.0746  -0.069 0  0 0  Z" pathEditMode="relative" ptsTypes="">
                                      <p:cBhvr>
                                        <p:cTn id="6" dur="2000" fill="hold"/>
                                        <p:tgtEl>
                                          <p:spTgt spid="2"/>
                                        </p:tgtEl>
                                        <p:attrNameLst>
                                          <p:attrName>ppt_x</p:attrName>
                                          <p:attrName>ppt_y</p:attrName>
                                        </p:attrNameLst>
                                      </p:cBhvr>
                                    </p:animMotion>
                                  </p:childTnLst>
                                </p:cTn>
                              </p:par>
                              <p:par>
                                <p:cTn id="7" presetID="1" presetClass="path" presetSubtype="0" accel="50000" decel="50000" fill="hold" nodeType="withEffect">
                                  <p:stCondLst>
                                    <p:cond delay="0"/>
                                  </p:stCondLst>
                                  <p:childTnLst>
                                    <p:animMotion origin="layout" path="M 0 0  C 0.069 0  0.125 0.0746  0.125 0.16651  C 0.125 0.25843  0.069 0.33302  0 0.33302  C -0.069 0.33302  -0.125 0.25843  -0.125 0.16651  C -0.125 0.0746  -0.069 0  0 0  Z" pathEditMode="relative" ptsTypes="">
                                      <p:cBhvr>
                                        <p:cTn id="8" dur="2000" fill="hold"/>
                                        <p:tgtEl>
                                          <p:spTgt spid="4"/>
                                        </p:tgtEl>
                                        <p:attrNameLst>
                                          <p:attrName>ppt_x</p:attrName>
                                          <p:attrName>ppt_y</p:attrName>
                                        </p:attrNameLst>
                                      </p:cBhvr>
                                    </p:animMotion>
                                  </p:childTnLst>
                                </p:cTn>
                              </p:par>
                              <p:par>
                                <p:cTn id="9" presetID="1" presetClass="path" presetSubtype="0" accel="50000" decel="50000" fill="hold" grpId="0" nodeType="withEffect">
                                  <p:stCondLst>
                                    <p:cond delay="0"/>
                                  </p:stCondLst>
                                  <p:childTnLst>
                                    <p:animMotion origin="layout" path="M 0 0  C 0.069 0  0.125 0.0746  0.125 0.16651  C 0.125 0.25843  0.069 0.33302  0 0.33302  C -0.069 0.33302  -0.125 0.25843  -0.125 0.16651  C -0.125 0.0746  -0.069 0  0 0  Z" pathEditMode="relative" ptsTypes="">
                                      <p:cBhvr>
                                        <p:cTn id="10" dur="2000" fill="hold"/>
                                        <p:tgtEl>
                                          <p:spTgt spid="5"/>
                                        </p:tgtEl>
                                        <p:attrNameLst>
                                          <p:attrName>ppt_x</p:attrName>
                                          <p:attrName>ppt_y</p:attrName>
                                        </p:attrNameLst>
                                      </p:cBhvr>
                                    </p:animMotion>
                                  </p:childTnLst>
                                </p:cTn>
                              </p:par>
                              <p:par>
                                <p:cTn id="11" presetID="1" presetClass="path" presetSubtype="0" accel="50000" decel="50000" fill="hold" grpId="0" nodeType="withEffect">
                                  <p:stCondLst>
                                    <p:cond delay="0"/>
                                  </p:stCondLst>
                                  <p:childTnLst>
                                    <p:animMotion origin="layout" path="M 0 0  C 0.069 0  0.125 0.0746  0.125 0.16651  C 0.125 0.25843  0.069 0.33302  0 0.33302  C -0.069 0.33302  -0.125 0.25843  -0.125 0.16651  C -0.125 0.0746  -0.069 0  0 0  Z" pathEditMode="relative" ptsTypes="">
                                      <p:cBhvr>
                                        <p:cTn id="12" dur="2000" fill="hold"/>
                                        <p:tgtEl>
                                          <p:spTgt spid="6"/>
                                        </p:tgtEl>
                                        <p:attrNameLst>
                                          <p:attrName>ppt_x</p:attrName>
                                          <p:attrName>ppt_y</p:attrName>
                                        </p:attrNameLst>
                                      </p:cBhvr>
                                    </p:animMotion>
                                  </p:childTnLst>
                                </p:cTn>
                              </p:par>
                              <p:par>
                                <p:cTn id="13" presetID="1" presetClass="path" presetSubtype="0" accel="50000" decel="50000" fill="hold" grpId="0" nodeType="withEffect">
                                  <p:stCondLst>
                                    <p:cond delay="0"/>
                                  </p:stCondLst>
                                  <p:childTnLst>
                                    <p:animMotion origin="layout" path="M 0 0  C 0.069 0  0.125 0.0746  0.125 0.16651  C 0.125 0.25843  0.069 0.33302  0 0.33302  C -0.069 0.33302  -0.125 0.25843  -0.125 0.16651  C -0.125 0.0746  -0.069 0  0 0  Z" pathEditMode="relative" ptsTypes="">
                                      <p:cBhvr>
                                        <p:cTn id="14" dur="2000" fill="hold"/>
                                        <p:tgtEl>
                                          <p:spTgt spid="7"/>
                                        </p:tgtEl>
                                        <p:attrNameLst>
                                          <p:attrName>ppt_x</p:attrName>
                                          <p:attrName>ppt_y</p:attrName>
                                        </p:attrNameLst>
                                      </p:cBhvr>
                                    </p:animMotion>
                                  </p:childTnLst>
                                </p:cTn>
                              </p:par>
                              <p:par>
                                <p:cTn id="15" presetID="1" presetClass="path" presetSubtype="0" accel="50000" decel="50000" fill="hold" grpId="0" nodeType="withEffect">
                                  <p:stCondLst>
                                    <p:cond delay="0"/>
                                  </p:stCondLst>
                                  <p:childTnLst>
                                    <p:animMotion origin="layout" path="M 0 0  C 0.069 0  0.125 0.0746  0.125 0.16651  C 0.125 0.25843  0.069 0.33302  0 0.33302  C -0.069 0.33302  -0.125 0.25843  -0.125 0.16651  C -0.125 0.0746  -0.069 0  0 0  Z" pathEditMode="relative" ptsTypes="">
                                      <p:cBhvr>
                                        <p:cTn id="16" dur="2000" fill="hold"/>
                                        <p:tgtEl>
                                          <p:spTgt spid="8"/>
                                        </p:tgtEl>
                                        <p:attrNameLst>
                                          <p:attrName>ppt_x</p:attrName>
                                          <p:attrName>ppt_y</p:attrName>
                                        </p:attrNameLst>
                                      </p:cBhvr>
                                    </p:animMotion>
                                  </p:childTnLst>
                                </p:cTn>
                              </p:par>
                              <p:par>
                                <p:cTn id="17" presetID="1" presetClass="path" presetSubtype="0" accel="50000" decel="50000" fill="hold" grpId="0" nodeType="withEffect">
                                  <p:stCondLst>
                                    <p:cond delay="0"/>
                                  </p:stCondLst>
                                  <p:childTnLst>
                                    <p:animMotion origin="layout" path="M 0 0  C 0.069 0  0.125 0.0746  0.125 0.16651  C 0.125 0.25843  0.069 0.33302  0 0.33302  C -0.069 0.33302  -0.125 0.25843  -0.125 0.16651  C -0.125 0.0746  -0.069 0  0 0  Z" pathEditMode="relative" ptsTypes="">
                                      <p:cBhvr>
                                        <p:cTn id="18" dur="2000" fill="hold"/>
                                        <p:tgtEl>
                                          <p:spTgt spid="9"/>
                                        </p:tgtEl>
                                        <p:attrNameLst>
                                          <p:attrName>ppt_x</p:attrName>
                                          <p:attrName>ppt_y</p:attrName>
                                        </p:attrNameLst>
                                      </p:cBhvr>
                                    </p:animMotion>
                                  </p:childTnLst>
                                </p:cTn>
                              </p:par>
                              <p:par>
                                <p:cTn id="19" presetID="1" presetClass="path" presetSubtype="0" accel="50000" decel="50000" fill="hold" grpId="0" nodeType="withEffect">
                                  <p:stCondLst>
                                    <p:cond delay="0"/>
                                  </p:stCondLst>
                                  <p:childTnLst>
                                    <p:animMotion origin="layout" path="M 0 0  C 0.069 0  0.125 0.0746  0.125 0.16651  C 0.125 0.25843  0.069 0.33302  0 0.33302  C -0.069 0.33302  -0.125 0.25843  -0.125 0.16651  C -0.125 0.0746  -0.069 0  0 0  Z" pathEditMode="relative" ptsTypes="">
                                      <p:cBhvr>
                                        <p:cTn id="20" dur="2000" fill="hold"/>
                                        <p:tgtEl>
                                          <p:spTgt spid="10"/>
                                        </p:tgtEl>
                                        <p:attrNameLst>
                                          <p:attrName>ppt_x</p:attrName>
                                          <p:attrName>ppt_y</p:attrName>
                                        </p:attrNameLst>
                                      </p:cBhvr>
                                    </p:animMotion>
                                  </p:childTnLst>
                                </p:cTn>
                              </p:par>
                              <p:par>
                                <p:cTn id="21" presetID="1" presetClass="path" presetSubtype="0" accel="50000" decel="50000" fill="hold" grpId="0" nodeType="withEffect">
                                  <p:stCondLst>
                                    <p:cond delay="0"/>
                                  </p:stCondLst>
                                  <p:childTnLst>
                                    <p:animMotion origin="layout" path="M 0 0  C 0.069 0  0.125 0.0746  0.125 0.16651  C 0.125 0.25843  0.069 0.33302  0 0.33302  C -0.069 0.33302  -0.125 0.25843  -0.125 0.16651  C -0.125 0.0746  -0.069 0  0 0  Z" pathEditMode="relative" ptsTypes="">
                                      <p:cBhvr>
                                        <p:cTn id="22" dur="2000" fill="hold"/>
                                        <p:tgtEl>
                                          <p:spTgt spid="11"/>
                                        </p:tgtEl>
                                        <p:attrNameLst>
                                          <p:attrName>ppt_x</p:attrName>
                                          <p:attrName>ppt_y</p:attrName>
                                        </p:attrNameLst>
                                      </p:cBhvr>
                                    </p:animMotion>
                                  </p:childTnLst>
                                </p:cTn>
                              </p:par>
                              <p:par>
                                <p:cTn id="23" presetID="1" presetClass="path" presetSubtype="0" accel="50000" decel="50000" fill="hold" grpId="0" nodeType="withEffect">
                                  <p:stCondLst>
                                    <p:cond delay="0"/>
                                  </p:stCondLst>
                                  <p:childTnLst>
                                    <p:animMotion origin="layout" path="M 0 0  C 0.069 0  0.125 0.0746  0.125 0.16651  C 0.125 0.25843  0.069 0.33302  0 0.33302  C -0.069 0.33302  -0.125 0.25843  -0.125 0.16651  C -0.125 0.0746  -0.069 0  0 0  Z" pathEditMode="relative" ptsTypes="">
                                      <p:cBhvr>
                                        <p:cTn id="24" dur="2000" fill="hold"/>
                                        <p:tgtEl>
                                          <p:spTgt spid="12"/>
                                        </p:tgtEl>
                                        <p:attrNameLst>
                                          <p:attrName>ppt_x</p:attrName>
                                          <p:attrName>ppt_y</p:attrName>
                                        </p:attrNameLst>
                                      </p:cBhvr>
                                    </p:animMotion>
                                  </p:childTnLst>
                                </p:cTn>
                              </p:par>
                            </p:childTnLst>
                          </p:cTn>
                        </p:par>
                        <p:par>
                          <p:cTn id="25" fill="hold">
                            <p:stCondLst>
                              <p:cond delay="2000"/>
                            </p:stCondLst>
                            <p:childTnLst>
                              <p:par>
                                <p:cTn id="26" presetID="35" presetClass="emph" presetSubtype="0" fill="hold" grpId="1" nodeType="afterEffect">
                                  <p:stCondLst>
                                    <p:cond delay="1000"/>
                                  </p:stCondLst>
                                  <p:childTnLst>
                                    <p:anim calcmode="discrete" valueType="str">
                                      <p:cBhvr>
                                        <p:cTn id="27" dur="2000" fill="hold"/>
                                        <p:tgtEl>
                                          <p:spTgt spid="9"/>
                                        </p:tgtEl>
                                        <p:attrNameLst>
                                          <p:attrName>style.visibility</p:attrName>
                                        </p:attrNameLst>
                                      </p:cBhvr>
                                      <p:tavLst>
                                        <p:tav tm="0">
                                          <p:val>
                                            <p:strVal val="hidden"/>
                                          </p:val>
                                        </p:tav>
                                        <p:tav tm="50000">
                                          <p:val>
                                            <p:strVal val="visible"/>
                                          </p:val>
                                        </p:tav>
                                      </p:tavLst>
                                    </p:anim>
                                  </p:childTnLst>
                                </p:cTn>
                              </p:par>
                              <p:par>
                                <p:cTn id="28" presetID="35" presetClass="emph" presetSubtype="0" fill="hold" grpId="1" nodeType="withEffect">
                                  <p:stCondLst>
                                    <p:cond delay="0"/>
                                  </p:stCondLst>
                                  <p:childTnLst>
                                    <p:anim calcmode="discrete" valueType="str">
                                      <p:cBhvr>
                                        <p:cTn id="29" dur="2000" fill="hold"/>
                                        <p:tgtEl>
                                          <p:spTgt spid="5"/>
                                        </p:tgtEl>
                                        <p:attrNameLst>
                                          <p:attrName>style.visibility</p:attrName>
                                        </p:attrNameLst>
                                      </p:cBhvr>
                                      <p:tavLst>
                                        <p:tav tm="0">
                                          <p:val>
                                            <p:strVal val="hidden"/>
                                          </p:val>
                                        </p:tav>
                                        <p:tav tm="50000">
                                          <p:val>
                                            <p:strVal val="visible"/>
                                          </p:val>
                                        </p:tav>
                                      </p:tavLst>
                                    </p:anim>
                                  </p:childTnLst>
                                </p:cTn>
                              </p:par>
                              <p:par>
                                <p:cTn id="30" presetID="35" presetClass="emph" presetSubtype="0" fill="hold" grpId="1" nodeType="withEffect">
                                  <p:stCondLst>
                                    <p:cond delay="0"/>
                                  </p:stCondLst>
                                  <p:childTnLst>
                                    <p:anim calcmode="discrete" valueType="str">
                                      <p:cBhvr>
                                        <p:cTn id="31" dur="2000" fill="hold"/>
                                        <p:tgtEl>
                                          <p:spTgt spid="10"/>
                                        </p:tgtEl>
                                        <p:attrNameLst>
                                          <p:attrName>style.visibility</p:attrName>
                                        </p:attrNameLst>
                                      </p:cBhvr>
                                      <p:tavLst>
                                        <p:tav tm="0">
                                          <p:val>
                                            <p:strVal val="hidden"/>
                                          </p:val>
                                        </p:tav>
                                        <p:tav tm="50000">
                                          <p:val>
                                            <p:strVal val="visible"/>
                                          </p:val>
                                        </p:tav>
                                      </p:tavLst>
                                    </p:anim>
                                  </p:childTnLst>
                                </p:cTn>
                              </p:par>
                              <p:par>
                                <p:cTn id="32" presetID="35" presetClass="emph" presetSubtype="0" fill="hold" grpId="1" nodeType="withEffect">
                                  <p:stCondLst>
                                    <p:cond delay="0"/>
                                  </p:stCondLst>
                                  <p:childTnLst>
                                    <p:anim calcmode="discrete" valueType="str">
                                      <p:cBhvr>
                                        <p:cTn id="33" dur="2000" fill="hold"/>
                                        <p:tgtEl>
                                          <p:spTgt spid="6"/>
                                        </p:tgtEl>
                                        <p:attrNameLst>
                                          <p:attrName>style.visibility</p:attrName>
                                        </p:attrNameLst>
                                      </p:cBhvr>
                                      <p:tavLst>
                                        <p:tav tm="0">
                                          <p:val>
                                            <p:strVal val="hidden"/>
                                          </p:val>
                                        </p:tav>
                                        <p:tav tm="50000">
                                          <p:val>
                                            <p:strVal val="visible"/>
                                          </p:val>
                                        </p:tav>
                                      </p:tavLst>
                                    </p:anim>
                                  </p:childTnLst>
                                </p:cTn>
                              </p:par>
                              <p:par>
                                <p:cTn id="34" presetID="35" presetClass="emph" presetSubtype="0" fill="hold" grpId="1" nodeType="withEffect">
                                  <p:stCondLst>
                                    <p:cond delay="0"/>
                                  </p:stCondLst>
                                  <p:childTnLst>
                                    <p:anim calcmode="discrete" valueType="str">
                                      <p:cBhvr>
                                        <p:cTn id="35" dur="2000" fill="hold"/>
                                        <p:tgtEl>
                                          <p:spTgt spid="11"/>
                                        </p:tgtEl>
                                        <p:attrNameLst>
                                          <p:attrName>style.visibility</p:attrName>
                                        </p:attrNameLst>
                                      </p:cBhvr>
                                      <p:tavLst>
                                        <p:tav tm="0">
                                          <p:val>
                                            <p:strVal val="hidden"/>
                                          </p:val>
                                        </p:tav>
                                        <p:tav tm="50000">
                                          <p:val>
                                            <p:strVal val="visible"/>
                                          </p:val>
                                        </p:tav>
                                      </p:tavLst>
                                    </p:anim>
                                  </p:childTnLst>
                                </p:cTn>
                              </p:par>
                              <p:par>
                                <p:cTn id="36" presetID="35" presetClass="emph" presetSubtype="0" fill="hold" grpId="1" nodeType="withEffect">
                                  <p:stCondLst>
                                    <p:cond delay="0"/>
                                  </p:stCondLst>
                                  <p:childTnLst>
                                    <p:anim calcmode="discrete" valueType="str">
                                      <p:cBhvr>
                                        <p:cTn id="37" dur="2000" fill="hold"/>
                                        <p:tgtEl>
                                          <p:spTgt spid="12"/>
                                        </p:tgtEl>
                                        <p:attrNameLst>
                                          <p:attrName>style.visibility</p:attrName>
                                        </p:attrNameLst>
                                      </p:cBhvr>
                                      <p:tavLst>
                                        <p:tav tm="0">
                                          <p:val>
                                            <p:strVal val="hidden"/>
                                          </p:val>
                                        </p:tav>
                                        <p:tav tm="50000">
                                          <p:val>
                                            <p:strVal val="visible"/>
                                          </p:val>
                                        </p:tav>
                                      </p:tavLst>
                                    </p:anim>
                                  </p:childTnLst>
                                </p:cTn>
                              </p:par>
                              <p:par>
                                <p:cTn id="38" presetID="35" presetClass="emph" presetSubtype="0" fill="hold" grpId="1" nodeType="withEffect">
                                  <p:stCondLst>
                                    <p:cond delay="0"/>
                                  </p:stCondLst>
                                  <p:childTnLst>
                                    <p:anim calcmode="discrete" valueType="str">
                                      <p:cBhvr>
                                        <p:cTn id="39" dur="2000" fill="hold"/>
                                        <p:tgtEl>
                                          <p:spTgt spid="8"/>
                                        </p:tgtEl>
                                        <p:attrNameLst>
                                          <p:attrName>style.visibility</p:attrName>
                                        </p:attrNameLst>
                                      </p:cBhvr>
                                      <p:tavLst>
                                        <p:tav tm="0">
                                          <p:val>
                                            <p:strVal val="hidden"/>
                                          </p:val>
                                        </p:tav>
                                        <p:tav tm="50000">
                                          <p:val>
                                            <p:strVal val="visible"/>
                                          </p:val>
                                        </p:tav>
                                      </p:tavLst>
                                    </p:anim>
                                  </p:childTnLst>
                                </p:cTn>
                              </p:par>
                              <p:par>
                                <p:cTn id="40" presetID="35" presetClass="emph" presetSubtype="0" fill="hold" grpId="1" nodeType="withEffect">
                                  <p:stCondLst>
                                    <p:cond delay="0"/>
                                  </p:stCondLst>
                                  <p:childTnLst>
                                    <p:anim calcmode="discrete" valueType="str">
                                      <p:cBhvr>
                                        <p:cTn id="41" dur="20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99592" y="394692"/>
            <a:ext cx="7200800" cy="6463308"/>
          </a:xfrm>
          <a:prstGeom prst="rect">
            <a:avLst/>
          </a:prstGeom>
          <a:noFill/>
        </p:spPr>
        <p:txBody>
          <a:bodyPr wrap="square" rtlCol="0">
            <a:spAutoFit/>
          </a:bodyPr>
          <a:lstStyle/>
          <a:p>
            <a:r>
              <a:rPr lang="fr-BE" dirty="0" smtClean="0">
                <a:solidFill>
                  <a:schemeClr val="bg1"/>
                </a:solidFill>
              </a:rPr>
              <a:t>11. </a:t>
            </a:r>
            <a:r>
              <a:rPr lang="fr-BE" dirty="0" smtClean="0">
                <a:solidFill>
                  <a:schemeClr val="bg1"/>
                </a:solidFill>
                <a:latin typeface="Action of the Time New" pitchFamily="82" charset="0"/>
              </a:rPr>
              <a:t>Vrai ou faux</a:t>
            </a:r>
            <a:r>
              <a:rPr lang="fr-BE" dirty="0" smtClean="0">
                <a:solidFill>
                  <a:schemeClr val="bg1"/>
                </a:solidFill>
              </a:rPr>
              <a:t> ?</a:t>
            </a:r>
          </a:p>
          <a:p>
            <a:endParaRPr lang="fr-BE" dirty="0"/>
          </a:p>
          <a:p>
            <a:pPr marL="342900" indent="-342900">
              <a:buAutoNum type="alphaUcPeriod"/>
            </a:pPr>
            <a:r>
              <a:rPr lang="fr-BE" dirty="0" smtClean="0">
                <a:solidFill>
                  <a:schemeClr val="accent1">
                    <a:lumMod val="60000"/>
                    <a:lumOff val="40000"/>
                  </a:schemeClr>
                </a:solidFill>
              </a:rPr>
              <a:t>AREVA est une société philanthropique française dont l’Etat est l’actionnaire majoritaire.</a:t>
            </a:r>
          </a:p>
          <a:p>
            <a:pPr marL="342900" indent="-342900">
              <a:buAutoNum type="alphaUcPeriod"/>
            </a:pPr>
            <a:endParaRPr lang="fr-BE" dirty="0" smtClean="0"/>
          </a:p>
          <a:p>
            <a:pPr marL="342900" indent="-342900">
              <a:buAutoNum type="alphaUcPeriod"/>
            </a:pPr>
            <a:r>
              <a:rPr lang="fr-BE" dirty="0" smtClean="0"/>
              <a:t>Gerhard Schröder est un ancien chancelier allemand. Il est aujourd’hui à la tête du consortium Nord Stream dont le partenaire principal est Gazprom.</a:t>
            </a:r>
          </a:p>
          <a:p>
            <a:pPr marL="342900" indent="-342900">
              <a:buAutoNum type="alphaUcPeriod"/>
            </a:pPr>
            <a:endParaRPr lang="fr-BE" dirty="0" smtClean="0"/>
          </a:p>
          <a:p>
            <a:pPr marL="342900" indent="-342900">
              <a:buAutoNum type="alphaUcPeriod"/>
            </a:pPr>
            <a:r>
              <a:rPr lang="fr-BE" dirty="0" smtClean="0">
                <a:solidFill>
                  <a:schemeClr val="accent1">
                    <a:lumMod val="60000"/>
                    <a:lumOff val="40000"/>
                  </a:schemeClr>
                </a:solidFill>
              </a:rPr>
              <a:t>La guerre  de 2008 entre la Géorgie et la Russie n’a rien à voir avec des enjeux  de commerce énergétique.</a:t>
            </a:r>
          </a:p>
          <a:p>
            <a:pPr marL="342900" indent="-342900">
              <a:buAutoNum type="alphaUcPeriod"/>
            </a:pPr>
            <a:endParaRPr lang="fr-BE" dirty="0" smtClean="0"/>
          </a:p>
          <a:p>
            <a:pPr marL="342900" indent="-342900">
              <a:buAutoNum type="alphaUcPeriod"/>
            </a:pPr>
            <a:r>
              <a:rPr lang="fr-BE" dirty="0" smtClean="0"/>
              <a:t>L’image du groupe Total est excellente car il a bénéficié d’un non-lieu en 2006 malgré que la justice ait établi les faits de travail forcé en Birmanie. Aung San </a:t>
            </a:r>
            <a:r>
              <a:rPr lang="fr-BE" dirty="0" err="1" smtClean="0"/>
              <a:t>Suu</a:t>
            </a:r>
            <a:r>
              <a:rPr lang="fr-BE" dirty="0" smtClean="0"/>
              <a:t> </a:t>
            </a:r>
            <a:r>
              <a:rPr lang="fr-BE" dirty="0" err="1" smtClean="0"/>
              <a:t>Kyi</a:t>
            </a:r>
            <a:r>
              <a:rPr lang="fr-BE" dirty="0" smtClean="0"/>
              <a:t> encourage aujourd’hui une nouvelle collaboration.</a:t>
            </a:r>
          </a:p>
          <a:p>
            <a:pPr marL="342900" indent="-342900">
              <a:buAutoNum type="alphaUcPeriod"/>
            </a:pPr>
            <a:endParaRPr lang="fr-BE" dirty="0" smtClean="0"/>
          </a:p>
          <a:p>
            <a:pPr marL="342900" indent="-342900">
              <a:buAutoNum type="alphaUcPeriod"/>
            </a:pPr>
            <a:r>
              <a:rPr lang="fr-BE" dirty="0" smtClean="0">
                <a:solidFill>
                  <a:schemeClr val="accent1">
                    <a:lumMod val="60000"/>
                    <a:lumOff val="40000"/>
                  </a:schemeClr>
                </a:solidFill>
              </a:rPr>
              <a:t>Reconnue responsable de la forte pollution dans le delta du Niger, la compagnie Shell s’est engagée en 2010 à nettoyer : voilà, tout est propre !</a:t>
            </a:r>
          </a:p>
          <a:p>
            <a:pPr marL="342900" indent="-342900">
              <a:buAutoNum type="alphaUcPeriod"/>
            </a:pPr>
            <a:endParaRPr lang="fr-BE" dirty="0" smtClean="0"/>
          </a:p>
          <a:p>
            <a:pPr marL="342900" indent="-342900">
              <a:buAutoNum type="alphaUcPeriod"/>
            </a:pPr>
            <a:endParaRPr lang="fr-BE" dirty="0" smtClean="0"/>
          </a:p>
          <a:p>
            <a:pPr marL="342900" indent="-342900">
              <a:buAutoNum type="alphaUcPeriod"/>
            </a:pPr>
            <a:endParaRPr lang="fr-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2000"/>
                                        <p:tgtEl>
                                          <p:spTgt spid="2"/>
                                        </p:tgtEl>
                                        <p:attrNameLst>
                                          <p:attrName>style.color</p:attrName>
                                        </p:attrNameLst>
                                      </p:cBhvr>
                                      <p:tavLst>
                                        <p:tav tm="0">
                                          <p:val>
                                            <p:clrVal>
                                              <a:schemeClr val="accent1"/>
                                            </p:clrVal>
                                          </p:val>
                                        </p:tav>
                                        <p:tav tm="50000">
                                          <p:val>
                                            <p:clrVal>
                                              <a:schemeClr val="bg2"/>
                                            </p:clrVal>
                                          </p:val>
                                        </p:tav>
                                      </p:tavLst>
                                    </p:anim>
                                    <p:anim calcmode="discrete" valueType="clr">
                                      <p:cBhvr>
                                        <p:cTn id="8" dur="2000"/>
                                        <p:tgtEl>
                                          <p:spTgt spid="2"/>
                                        </p:tgtEl>
                                        <p:attrNameLst>
                                          <p:attrName>fillcolor</p:attrName>
                                        </p:attrNameLst>
                                      </p:cBhvr>
                                      <p:tavLst>
                                        <p:tav tm="0">
                                          <p:val>
                                            <p:clrVal>
                                              <a:schemeClr val="accent2"/>
                                            </p:clrVal>
                                          </p:val>
                                        </p:tav>
                                        <p:tav tm="50000">
                                          <p:val>
                                            <p:clrVal>
                                              <a:schemeClr val="hlink"/>
                                            </p:clrVal>
                                          </p:val>
                                        </p:tav>
                                      </p:tavLst>
                                    </p:anim>
                                    <p:set>
                                      <p:cBhvr>
                                        <p:cTn id="9" dur="20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1" descr="C:\Documents and Settings\Propriétaire\Mes documents\Travail en cours\Animations CAP énergies\Rasmussen.jpg"/>
          <p:cNvPicPr>
            <a:picLocks noChangeAspect="1" noChangeArrowheads="1"/>
          </p:cNvPicPr>
          <p:nvPr/>
        </p:nvPicPr>
        <p:blipFill>
          <a:blip r:embed="rId2" cstate="print"/>
          <a:srcRect/>
          <a:stretch>
            <a:fillRect/>
          </a:stretch>
        </p:blipFill>
        <p:spPr bwMode="auto">
          <a:xfrm>
            <a:off x="1259632" y="2204864"/>
            <a:ext cx="3672408" cy="2443820"/>
          </a:xfrm>
          <a:prstGeom prst="rect">
            <a:avLst/>
          </a:prstGeom>
          <a:noFill/>
        </p:spPr>
      </p:pic>
      <p:pic>
        <p:nvPicPr>
          <p:cNvPr id="62466" name="Picture 2" descr="C:\Documents and Settings\Propriétaire\Mes documents\Travail en cours\Animations CAP énergies\George-W-Bush.jpeg.jpeg"/>
          <p:cNvPicPr>
            <a:picLocks noChangeAspect="1" noChangeArrowheads="1"/>
          </p:cNvPicPr>
          <p:nvPr/>
        </p:nvPicPr>
        <p:blipFill>
          <a:blip r:embed="rId3" cstate="print"/>
          <a:srcRect/>
          <a:stretch>
            <a:fillRect/>
          </a:stretch>
        </p:blipFill>
        <p:spPr bwMode="auto">
          <a:xfrm rot="10228625" flipV="1">
            <a:off x="755576" y="2276872"/>
            <a:ext cx="2783235" cy="3686799"/>
          </a:xfrm>
          <a:prstGeom prst="rect">
            <a:avLst/>
          </a:prstGeom>
          <a:noFill/>
        </p:spPr>
      </p:pic>
      <p:pic>
        <p:nvPicPr>
          <p:cNvPr id="62467" name="Picture 3" descr="C:\Documents and Settings\Propriétaire\Mes documents\Travail en cours\Animations CAP énergies\Vladimir_Putin.jpg"/>
          <p:cNvPicPr>
            <a:picLocks noChangeAspect="1" noChangeArrowheads="1"/>
          </p:cNvPicPr>
          <p:nvPr/>
        </p:nvPicPr>
        <p:blipFill>
          <a:blip r:embed="rId4" cstate="print"/>
          <a:srcRect/>
          <a:stretch>
            <a:fillRect/>
          </a:stretch>
        </p:blipFill>
        <p:spPr bwMode="auto">
          <a:xfrm>
            <a:off x="2195736" y="755552"/>
            <a:ext cx="3827909" cy="5498603"/>
          </a:xfrm>
          <a:prstGeom prst="rect">
            <a:avLst/>
          </a:prstGeom>
          <a:noFill/>
        </p:spPr>
      </p:pic>
      <p:pic>
        <p:nvPicPr>
          <p:cNvPr id="62468" name="Picture 4" descr="C:\Documents and Settings\Propriétaire\Mes documents\Travail en cours\Animations CAP énergies\Abdullah_of_Saudi_Arabia.jpg"/>
          <p:cNvPicPr>
            <a:picLocks noChangeAspect="1" noChangeArrowheads="1"/>
          </p:cNvPicPr>
          <p:nvPr/>
        </p:nvPicPr>
        <p:blipFill>
          <a:blip r:embed="rId5" cstate="print"/>
          <a:srcRect/>
          <a:stretch>
            <a:fillRect/>
          </a:stretch>
        </p:blipFill>
        <p:spPr bwMode="auto">
          <a:xfrm rot="722794">
            <a:off x="3299409" y="875074"/>
            <a:ext cx="3377550" cy="5170773"/>
          </a:xfrm>
          <a:prstGeom prst="rect">
            <a:avLst/>
          </a:prstGeom>
          <a:noFill/>
        </p:spPr>
      </p:pic>
      <p:pic>
        <p:nvPicPr>
          <p:cNvPr id="62469" name="Picture 5" descr="C:\Documents and Settings\Propriétaire\Mes documents\Travail en cours\Animations CAP énergies\catherine ashton.jpg"/>
          <p:cNvPicPr>
            <a:picLocks noChangeAspect="1" noChangeArrowheads="1"/>
          </p:cNvPicPr>
          <p:nvPr/>
        </p:nvPicPr>
        <p:blipFill>
          <a:blip r:embed="rId6" cstate="print"/>
          <a:srcRect/>
          <a:stretch>
            <a:fillRect/>
          </a:stretch>
        </p:blipFill>
        <p:spPr bwMode="auto">
          <a:xfrm rot="1520491">
            <a:off x="4300844" y="958755"/>
            <a:ext cx="4343258" cy="3312368"/>
          </a:xfrm>
          <a:prstGeom prst="rect">
            <a:avLst/>
          </a:prstGeom>
          <a:noFill/>
        </p:spPr>
      </p:pic>
      <p:pic>
        <p:nvPicPr>
          <p:cNvPr id="62471" name="Picture 7" descr="http://upload.wikimedia.org/wikipedia/commons/0/0b/Grand_Ayatollah_Ali_Khamenei,.jpg"/>
          <p:cNvPicPr>
            <a:picLocks noChangeAspect="1" noChangeArrowheads="1"/>
          </p:cNvPicPr>
          <p:nvPr/>
        </p:nvPicPr>
        <p:blipFill>
          <a:blip r:embed="rId7" cstate="print"/>
          <a:srcRect/>
          <a:stretch>
            <a:fillRect/>
          </a:stretch>
        </p:blipFill>
        <p:spPr bwMode="auto">
          <a:xfrm rot="1043335">
            <a:off x="3940843" y="1963848"/>
            <a:ext cx="4747295" cy="3776682"/>
          </a:xfrm>
          <a:prstGeom prst="rect">
            <a:avLst/>
          </a:prstGeom>
          <a:noFill/>
        </p:spPr>
      </p:pic>
      <p:pic>
        <p:nvPicPr>
          <p:cNvPr id="62472" name="Picture 8" descr="C:\Documents and Settings\Propriétaire\Mes documents\Travail en cours\Animations CAP énergies\chrisophe Margerie T-PDG Total.jpg"/>
          <p:cNvPicPr>
            <a:picLocks noChangeAspect="1" noChangeArrowheads="1"/>
          </p:cNvPicPr>
          <p:nvPr/>
        </p:nvPicPr>
        <p:blipFill>
          <a:blip r:embed="rId8" cstate="print"/>
          <a:srcRect/>
          <a:stretch>
            <a:fillRect/>
          </a:stretch>
        </p:blipFill>
        <p:spPr bwMode="auto">
          <a:xfrm rot="20298373">
            <a:off x="2667000" y="571500"/>
            <a:ext cx="3810000" cy="5715000"/>
          </a:xfrm>
          <a:prstGeom prst="rect">
            <a:avLst/>
          </a:prstGeom>
          <a:noFill/>
        </p:spPr>
      </p:pic>
      <p:pic>
        <p:nvPicPr>
          <p:cNvPr id="62473" name="Picture 9" descr="C:\Documents and Settings\Propriétaire\Mes documents\Travail en cours\Animations CAP énergies\dick cheney.jpg"/>
          <p:cNvPicPr>
            <a:picLocks noChangeAspect="1" noChangeArrowheads="1"/>
          </p:cNvPicPr>
          <p:nvPr/>
        </p:nvPicPr>
        <p:blipFill>
          <a:blip r:embed="rId9" cstate="print"/>
          <a:srcRect/>
          <a:stretch>
            <a:fillRect/>
          </a:stretch>
        </p:blipFill>
        <p:spPr bwMode="auto">
          <a:xfrm rot="517283">
            <a:off x="3657297" y="17523"/>
            <a:ext cx="2847950" cy="4343090"/>
          </a:xfrm>
          <a:prstGeom prst="rect">
            <a:avLst/>
          </a:prstGeom>
          <a:noFill/>
        </p:spPr>
      </p:pic>
      <p:pic>
        <p:nvPicPr>
          <p:cNvPr id="62475" name="Picture 11" descr="http://t2.gstatic.com/images?q=tbn:ANd9GcQPLoWZ6rBVJKzc4eM5vD_Ye0n5qY38-qjyCdgYpkGu0szQPNIttA"/>
          <p:cNvPicPr>
            <a:picLocks noChangeAspect="1" noChangeArrowheads="1"/>
          </p:cNvPicPr>
          <p:nvPr/>
        </p:nvPicPr>
        <p:blipFill>
          <a:blip r:embed="rId10" cstate="print"/>
          <a:srcRect/>
          <a:stretch>
            <a:fillRect/>
          </a:stretch>
        </p:blipFill>
        <p:spPr bwMode="auto">
          <a:xfrm rot="20813265">
            <a:off x="470187" y="1466785"/>
            <a:ext cx="4640909" cy="3095967"/>
          </a:xfrm>
          <a:prstGeom prst="rect">
            <a:avLst/>
          </a:prstGeom>
          <a:noFill/>
        </p:spPr>
      </p:pic>
      <p:pic>
        <p:nvPicPr>
          <p:cNvPr id="62477" name="Picture 13" descr="http://1.bp.blogspot.com/-WxTeuZuKzos/UEXVWIrQnaI/AAAAAAABJ5I/QnqJYH2cJSo/s1600/12932-Gerhard-Schroeder-in-Hamburg.jpg"/>
          <p:cNvPicPr>
            <a:picLocks noChangeAspect="1" noChangeArrowheads="1"/>
          </p:cNvPicPr>
          <p:nvPr/>
        </p:nvPicPr>
        <p:blipFill>
          <a:blip r:embed="rId11" cstate="print"/>
          <a:srcRect/>
          <a:stretch>
            <a:fillRect/>
          </a:stretch>
        </p:blipFill>
        <p:spPr bwMode="auto">
          <a:xfrm rot="1015038">
            <a:off x="1932763" y="1770692"/>
            <a:ext cx="6030050" cy="4038475"/>
          </a:xfrm>
          <a:prstGeom prst="rect">
            <a:avLst/>
          </a:prstGeom>
          <a:noFill/>
        </p:spPr>
      </p:pic>
      <p:sp>
        <p:nvSpPr>
          <p:cNvPr id="2" name="ZoneTexte 1"/>
          <p:cNvSpPr txBox="1"/>
          <p:nvPr/>
        </p:nvSpPr>
        <p:spPr>
          <a:xfrm>
            <a:off x="755576" y="764704"/>
            <a:ext cx="6696744" cy="923330"/>
          </a:xfrm>
          <a:prstGeom prst="rect">
            <a:avLst/>
          </a:prstGeom>
          <a:noFill/>
        </p:spPr>
        <p:txBody>
          <a:bodyPr wrap="square" rtlCol="0">
            <a:spAutoFit/>
          </a:bodyPr>
          <a:lstStyle/>
          <a:p>
            <a:r>
              <a:rPr lang="fr-BE" dirty="0" smtClean="0"/>
              <a:t>12. </a:t>
            </a:r>
            <a:r>
              <a:rPr lang="fr-BE" dirty="0" smtClean="0">
                <a:solidFill>
                  <a:srgbClr val="FFC000"/>
                </a:solidFill>
                <a:latin typeface="Action of the Time New" pitchFamily="82" charset="0"/>
              </a:rPr>
              <a:t>Ces têtes-là</a:t>
            </a:r>
            <a:r>
              <a:rPr lang="fr-BE" dirty="0" smtClean="0"/>
              <a:t>, il me semble bien les avoir déjà aperçues. Mais qui est-ce ? Et quel pourrait donc être </a:t>
            </a:r>
            <a:r>
              <a:rPr lang="fr-BE" dirty="0" smtClean="0">
                <a:solidFill>
                  <a:srgbClr val="FFC000"/>
                </a:solidFill>
                <a:latin typeface="Action of the Time New" pitchFamily="82" charset="0"/>
              </a:rPr>
              <a:t>leur rôle </a:t>
            </a:r>
            <a:r>
              <a:rPr lang="fr-BE" dirty="0" smtClean="0"/>
              <a:t>par rapport à cette problématique? Attention ça défile ! </a:t>
            </a:r>
            <a:endParaRPr lang="fr-BE" dirty="0"/>
          </a:p>
        </p:txBody>
      </p:sp>
      <p:pic>
        <p:nvPicPr>
          <p:cNvPr id="62479" name="Picture 15" descr="https://encrypted-tbn2.gstatic.com/images?q=tbn:ANd9GcQ9ih3wJ-wEYZpE2qqMddcpDbS8_Db0dfLj99AO2U6xdTodZZql"/>
          <p:cNvPicPr>
            <a:picLocks noChangeAspect="1" noChangeArrowheads="1"/>
          </p:cNvPicPr>
          <p:nvPr/>
        </p:nvPicPr>
        <p:blipFill>
          <a:blip r:embed="rId12" cstate="print"/>
          <a:srcRect/>
          <a:stretch>
            <a:fillRect/>
          </a:stretch>
        </p:blipFill>
        <p:spPr bwMode="auto">
          <a:xfrm>
            <a:off x="1436702" y="1916832"/>
            <a:ext cx="5843268" cy="38884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4000"/>
                                  </p:stCondLst>
                                  <p:childTnLst>
                                    <p:set>
                                      <p:cBhvr>
                                        <p:cTn id="6" dur="1" fill="hold">
                                          <p:stCondLst>
                                            <p:cond delay="0"/>
                                          </p:stCondLst>
                                        </p:cTn>
                                        <p:tgtEl>
                                          <p:spTgt spid="62466"/>
                                        </p:tgtEl>
                                        <p:attrNameLst>
                                          <p:attrName>style.visibility</p:attrName>
                                        </p:attrNameLst>
                                      </p:cBhvr>
                                      <p:to>
                                        <p:strVal val="visible"/>
                                      </p:to>
                                    </p:set>
                                    <p:animEffect transition="in" filter="wipe(down)">
                                      <p:cBhvr>
                                        <p:cTn id="7" dur="580">
                                          <p:stCondLst>
                                            <p:cond delay="0"/>
                                          </p:stCondLst>
                                        </p:cTn>
                                        <p:tgtEl>
                                          <p:spTgt spid="62466"/>
                                        </p:tgtEl>
                                      </p:cBhvr>
                                    </p:animEffect>
                                    <p:anim calcmode="lin" valueType="num">
                                      <p:cBhvr>
                                        <p:cTn id="8" dur="1822" tmFilter="0,0; 0.14,0.36; 0.43,0.73; 0.71,0.91; 1.0,1.0">
                                          <p:stCondLst>
                                            <p:cond delay="0"/>
                                          </p:stCondLst>
                                        </p:cTn>
                                        <p:tgtEl>
                                          <p:spTgt spid="6246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246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246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246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2466"/>
                                        </p:tgtEl>
                                        <p:attrNameLst>
                                          <p:attrName>ppt_y</p:attrName>
                                        </p:attrNameLst>
                                      </p:cBhvr>
                                      <p:tavLst>
                                        <p:tav tm="0" fmla="#ppt_y-sin(pi*$)/81">
                                          <p:val>
                                            <p:fltVal val="0"/>
                                          </p:val>
                                        </p:tav>
                                        <p:tav tm="100000">
                                          <p:val>
                                            <p:fltVal val="1"/>
                                          </p:val>
                                        </p:tav>
                                      </p:tavLst>
                                    </p:anim>
                                    <p:animScale>
                                      <p:cBhvr>
                                        <p:cTn id="13" dur="26">
                                          <p:stCondLst>
                                            <p:cond delay="650"/>
                                          </p:stCondLst>
                                        </p:cTn>
                                        <p:tgtEl>
                                          <p:spTgt spid="62466"/>
                                        </p:tgtEl>
                                      </p:cBhvr>
                                      <p:to x="100000" y="60000"/>
                                    </p:animScale>
                                    <p:animScale>
                                      <p:cBhvr>
                                        <p:cTn id="14" dur="166" decel="50000">
                                          <p:stCondLst>
                                            <p:cond delay="676"/>
                                          </p:stCondLst>
                                        </p:cTn>
                                        <p:tgtEl>
                                          <p:spTgt spid="62466"/>
                                        </p:tgtEl>
                                      </p:cBhvr>
                                      <p:to x="100000" y="100000"/>
                                    </p:animScale>
                                    <p:animScale>
                                      <p:cBhvr>
                                        <p:cTn id="15" dur="26">
                                          <p:stCondLst>
                                            <p:cond delay="1312"/>
                                          </p:stCondLst>
                                        </p:cTn>
                                        <p:tgtEl>
                                          <p:spTgt spid="62466"/>
                                        </p:tgtEl>
                                      </p:cBhvr>
                                      <p:to x="100000" y="80000"/>
                                    </p:animScale>
                                    <p:animScale>
                                      <p:cBhvr>
                                        <p:cTn id="16" dur="166" decel="50000">
                                          <p:stCondLst>
                                            <p:cond delay="1338"/>
                                          </p:stCondLst>
                                        </p:cTn>
                                        <p:tgtEl>
                                          <p:spTgt spid="62466"/>
                                        </p:tgtEl>
                                      </p:cBhvr>
                                      <p:to x="100000" y="100000"/>
                                    </p:animScale>
                                    <p:animScale>
                                      <p:cBhvr>
                                        <p:cTn id="17" dur="26">
                                          <p:stCondLst>
                                            <p:cond delay="1642"/>
                                          </p:stCondLst>
                                        </p:cTn>
                                        <p:tgtEl>
                                          <p:spTgt spid="62466"/>
                                        </p:tgtEl>
                                      </p:cBhvr>
                                      <p:to x="100000" y="90000"/>
                                    </p:animScale>
                                    <p:animScale>
                                      <p:cBhvr>
                                        <p:cTn id="18" dur="166" decel="50000">
                                          <p:stCondLst>
                                            <p:cond delay="1668"/>
                                          </p:stCondLst>
                                        </p:cTn>
                                        <p:tgtEl>
                                          <p:spTgt spid="62466"/>
                                        </p:tgtEl>
                                      </p:cBhvr>
                                      <p:to x="100000" y="100000"/>
                                    </p:animScale>
                                    <p:animScale>
                                      <p:cBhvr>
                                        <p:cTn id="19" dur="26">
                                          <p:stCondLst>
                                            <p:cond delay="1808"/>
                                          </p:stCondLst>
                                        </p:cTn>
                                        <p:tgtEl>
                                          <p:spTgt spid="62466"/>
                                        </p:tgtEl>
                                      </p:cBhvr>
                                      <p:to x="100000" y="95000"/>
                                    </p:animScale>
                                    <p:animScale>
                                      <p:cBhvr>
                                        <p:cTn id="20" dur="166" decel="50000">
                                          <p:stCondLst>
                                            <p:cond delay="1834"/>
                                          </p:stCondLst>
                                        </p:cTn>
                                        <p:tgtEl>
                                          <p:spTgt spid="62466"/>
                                        </p:tgtEl>
                                      </p:cBhvr>
                                      <p:to x="100000" y="100000"/>
                                    </p:animScale>
                                  </p:childTnLst>
                                </p:cTn>
                              </p:par>
                            </p:childTnLst>
                          </p:cTn>
                        </p:par>
                        <p:par>
                          <p:cTn id="21" fill="hold">
                            <p:stCondLst>
                              <p:cond delay="6000"/>
                            </p:stCondLst>
                            <p:childTnLst>
                              <p:par>
                                <p:cTn id="22" presetID="26" presetClass="entr" presetSubtype="0" fill="hold" nodeType="afterEffect">
                                  <p:stCondLst>
                                    <p:cond delay="1000"/>
                                  </p:stCondLst>
                                  <p:childTnLst>
                                    <p:set>
                                      <p:cBhvr>
                                        <p:cTn id="23" dur="1" fill="hold">
                                          <p:stCondLst>
                                            <p:cond delay="0"/>
                                          </p:stCondLst>
                                        </p:cTn>
                                        <p:tgtEl>
                                          <p:spTgt spid="62465"/>
                                        </p:tgtEl>
                                        <p:attrNameLst>
                                          <p:attrName>style.visibility</p:attrName>
                                        </p:attrNameLst>
                                      </p:cBhvr>
                                      <p:to>
                                        <p:strVal val="visible"/>
                                      </p:to>
                                    </p:set>
                                    <p:animEffect transition="in" filter="wipe(down)">
                                      <p:cBhvr>
                                        <p:cTn id="24" dur="580">
                                          <p:stCondLst>
                                            <p:cond delay="0"/>
                                          </p:stCondLst>
                                        </p:cTn>
                                        <p:tgtEl>
                                          <p:spTgt spid="62465"/>
                                        </p:tgtEl>
                                      </p:cBhvr>
                                    </p:animEffect>
                                    <p:anim calcmode="lin" valueType="num">
                                      <p:cBhvr>
                                        <p:cTn id="25" dur="1822" tmFilter="0,0; 0.14,0.36; 0.43,0.73; 0.71,0.91; 1.0,1.0">
                                          <p:stCondLst>
                                            <p:cond delay="0"/>
                                          </p:stCondLst>
                                        </p:cTn>
                                        <p:tgtEl>
                                          <p:spTgt spid="6246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6246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6246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6246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62465"/>
                                        </p:tgtEl>
                                        <p:attrNameLst>
                                          <p:attrName>ppt_y</p:attrName>
                                        </p:attrNameLst>
                                      </p:cBhvr>
                                      <p:tavLst>
                                        <p:tav tm="0" fmla="#ppt_y-sin(pi*$)/81">
                                          <p:val>
                                            <p:fltVal val="0"/>
                                          </p:val>
                                        </p:tav>
                                        <p:tav tm="100000">
                                          <p:val>
                                            <p:fltVal val="1"/>
                                          </p:val>
                                        </p:tav>
                                      </p:tavLst>
                                    </p:anim>
                                    <p:animScale>
                                      <p:cBhvr>
                                        <p:cTn id="30" dur="26">
                                          <p:stCondLst>
                                            <p:cond delay="650"/>
                                          </p:stCondLst>
                                        </p:cTn>
                                        <p:tgtEl>
                                          <p:spTgt spid="62465"/>
                                        </p:tgtEl>
                                      </p:cBhvr>
                                      <p:to x="100000" y="60000"/>
                                    </p:animScale>
                                    <p:animScale>
                                      <p:cBhvr>
                                        <p:cTn id="31" dur="166" decel="50000">
                                          <p:stCondLst>
                                            <p:cond delay="676"/>
                                          </p:stCondLst>
                                        </p:cTn>
                                        <p:tgtEl>
                                          <p:spTgt spid="62465"/>
                                        </p:tgtEl>
                                      </p:cBhvr>
                                      <p:to x="100000" y="100000"/>
                                    </p:animScale>
                                    <p:animScale>
                                      <p:cBhvr>
                                        <p:cTn id="32" dur="26">
                                          <p:stCondLst>
                                            <p:cond delay="1312"/>
                                          </p:stCondLst>
                                        </p:cTn>
                                        <p:tgtEl>
                                          <p:spTgt spid="62465"/>
                                        </p:tgtEl>
                                      </p:cBhvr>
                                      <p:to x="100000" y="80000"/>
                                    </p:animScale>
                                    <p:animScale>
                                      <p:cBhvr>
                                        <p:cTn id="33" dur="166" decel="50000">
                                          <p:stCondLst>
                                            <p:cond delay="1338"/>
                                          </p:stCondLst>
                                        </p:cTn>
                                        <p:tgtEl>
                                          <p:spTgt spid="62465"/>
                                        </p:tgtEl>
                                      </p:cBhvr>
                                      <p:to x="100000" y="100000"/>
                                    </p:animScale>
                                    <p:animScale>
                                      <p:cBhvr>
                                        <p:cTn id="34" dur="26">
                                          <p:stCondLst>
                                            <p:cond delay="1642"/>
                                          </p:stCondLst>
                                        </p:cTn>
                                        <p:tgtEl>
                                          <p:spTgt spid="62465"/>
                                        </p:tgtEl>
                                      </p:cBhvr>
                                      <p:to x="100000" y="90000"/>
                                    </p:animScale>
                                    <p:animScale>
                                      <p:cBhvr>
                                        <p:cTn id="35" dur="166" decel="50000">
                                          <p:stCondLst>
                                            <p:cond delay="1668"/>
                                          </p:stCondLst>
                                        </p:cTn>
                                        <p:tgtEl>
                                          <p:spTgt spid="62465"/>
                                        </p:tgtEl>
                                      </p:cBhvr>
                                      <p:to x="100000" y="100000"/>
                                    </p:animScale>
                                    <p:animScale>
                                      <p:cBhvr>
                                        <p:cTn id="36" dur="26">
                                          <p:stCondLst>
                                            <p:cond delay="1808"/>
                                          </p:stCondLst>
                                        </p:cTn>
                                        <p:tgtEl>
                                          <p:spTgt spid="62465"/>
                                        </p:tgtEl>
                                      </p:cBhvr>
                                      <p:to x="100000" y="95000"/>
                                    </p:animScale>
                                    <p:animScale>
                                      <p:cBhvr>
                                        <p:cTn id="37" dur="166" decel="50000">
                                          <p:stCondLst>
                                            <p:cond delay="1834"/>
                                          </p:stCondLst>
                                        </p:cTn>
                                        <p:tgtEl>
                                          <p:spTgt spid="62465"/>
                                        </p:tgtEl>
                                      </p:cBhvr>
                                      <p:to x="100000" y="100000"/>
                                    </p:animScale>
                                  </p:childTnLst>
                                </p:cTn>
                              </p:par>
                            </p:childTnLst>
                          </p:cTn>
                        </p:par>
                        <p:par>
                          <p:cTn id="38" fill="hold">
                            <p:stCondLst>
                              <p:cond delay="9000"/>
                            </p:stCondLst>
                            <p:childTnLst>
                              <p:par>
                                <p:cTn id="39" presetID="26" presetClass="entr" presetSubtype="0" fill="hold" nodeType="afterEffect">
                                  <p:stCondLst>
                                    <p:cond delay="1000"/>
                                  </p:stCondLst>
                                  <p:childTnLst>
                                    <p:set>
                                      <p:cBhvr>
                                        <p:cTn id="40" dur="1" fill="hold">
                                          <p:stCondLst>
                                            <p:cond delay="0"/>
                                          </p:stCondLst>
                                        </p:cTn>
                                        <p:tgtEl>
                                          <p:spTgt spid="62467"/>
                                        </p:tgtEl>
                                        <p:attrNameLst>
                                          <p:attrName>style.visibility</p:attrName>
                                        </p:attrNameLst>
                                      </p:cBhvr>
                                      <p:to>
                                        <p:strVal val="visible"/>
                                      </p:to>
                                    </p:set>
                                    <p:animEffect transition="in" filter="wipe(down)">
                                      <p:cBhvr>
                                        <p:cTn id="41" dur="580">
                                          <p:stCondLst>
                                            <p:cond delay="0"/>
                                          </p:stCondLst>
                                        </p:cTn>
                                        <p:tgtEl>
                                          <p:spTgt spid="62467"/>
                                        </p:tgtEl>
                                      </p:cBhvr>
                                    </p:animEffect>
                                    <p:anim calcmode="lin" valueType="num">
                                      <p:cBhvr>
                                        <p:cTn id="42" dur="1822" tmFilter="0,0; 0.14,0.36; 0.43,0.73; 0.71,0.91; 1.0,1.0">
                                          <p:stCondLst>
                                            <p:cond delay="0"/>
                                          </p:stCondLst>
                                        </p:cTn>
                                        <p:tgtEl>
                                          <p:spTgt spid="62467"/>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2467"/>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2467"/>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2467"/>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2467"/>
                                        </p:tgtEl>
                                        <p:attrNameLst>
                                          <p:attrName>ppt_y</p:attrName>
                                        </p:attrNameLst>
                                      </p:cBhvr>
                                      <p:tavLst>
                                        <p:tav tm="0" fmla="#ppt_y-sin(pi*$)/81">
                                          <p:val>
                                            <p:fltVal val="0"/>
                                          </p:val>
                                        </p:tav>
                                        <p:tav tm="100000">
                                          <p:val>
                                            <p:fltVal val="1"/>
                                          </p:val>
                                        </p:tav>
                                      </p:tavLst>
                                    </p:anim>
                                    <p:animScale>
                                      <p:cBhvr>
                                        <p:cTn id="47" dur="26">
                                          <p:stCondLst>
                                            <p:cond delay="650"/>
                                          </p:stCondLst>
                                        </p:cTn>
                                        <p:tgtEl>
                                          <p:spTgt spid="62467"/>
                                        </p:tgtEl>
                                      </p:cBhvr>
                                      <p:to x="100000" y="60000"/>
                                    </p:animScale>
                                    <p:animScale>
                                      <p:cBhvr>
                                        <p:cTn id="48" dur="166" decel="50000">
                                          <p:stCondLst>
                                            <p:cond delay="676"/>
                                          </p:stCondLst>
                                        </p:cTn>
                                        <p:tgtEl>
                                          <p:spTgt spid="62467"/>
                                        </p:tgtEl>
                                      </p:cBhvr>
                                      <p:to x="100000" y="100000"/>
                                    </p:animScale>
                                    <p:animScale>
                                      <p:cBhvr>
                                        <p:cTn id="49" dur="26">
                                          <p:stCondLst>
                                            <p:cond delay="1312"/>
                                          </p:stCondLst>
                                        </p:cTn>
                                        <p:tgtEl>
                                          <p:spTgt spid="62467"/>
                                        </p:tgtEl>
                                      </p:cBhvr>
                                      <p:to x="100000" y="80000"/>
                                    </p:animScale>
                                    <p:animScale>
                                      <p:cBhvr>
                                        <p:cTn id="50" dur="166" decel="50000">
                                          <p:stCondLst>
                                            <p:cond delay="1338"/>
                                          </p:stCondLst>
                                        </p:cTn>
                                        <p:tgtEl>
                                          <p:spTgt spid="62467"/>
                                        </p:tgtEl>
                                      </p:cBhvr>
                                      <p:to x="100000" y="100000"/>
                                    </p:animScale>
                                    <p:animScale>
                                      <p:cBhvr>
                                        <p:cTn id="51" dur="26">
                                          <p:stCondLst>
                                            <p:cond delay="1642"/>
                                          </p:stCondLst>
                                        </p:cTn>
                                        <p:tgtEl>
                                          <p:spTgt spid="62467"/>
                                        </p:tgtEl>
                                      </p:cBhvr>
                                      <p:to x="100000" y="90000"/>
                                    </p:animScale>
                                    <p:animScale>
                                      <p:cBhvr>
                                        <p:cTn id="52" dur="166" decel="50000">
                                          <p:stCondLst>
                                            <p:cond delay="1668"/>
                                          </p:stCondLst>
                                        </p:cTn>
                                        <p:tgtEl>
                                          <p:spTgt spid="62467"/>
                                        </p:tgtEl>
                                      </p:cBhvr>
                                      <p:to x="100000" y="100000"/>
                                    </p:animScale>
                                    <p:animScale>
                                      <p:cBhvr>
                                        <p:cTn id="53" dur="26">
                                          <p:stCondLst>
                                            <p:cond delay="1808"/>
                                          </p:stCondLst>
                                        </p:cTn>
                                        <p:tgtEl>
                                          <p:spTgt spid="62467"/>
                                        </p:tgtEl>
                                      </p:cBhvr>
                                      <p:to x="100000" y="95000"/>
                                    </p:animScale>
                                    <p:animScale>
                                      <p:cBhvr>
                                        <p:cTn id="54" dur="166" decel="50000">
                                          <p:stCondLst>
                                            <p:cond delay="1834"/>
                                          </p:stCondLst>
                                        </p:cTn>
                                        <p:tgtEl>
                                          <p:spTgt spid="62467"/>
                                        </p:tgtEl>
                                      </p:cBhvr>
                                      <p:to x="100000" y="100000"/>
                                    </p:animScale>
                                  </p:childTnLst>
                                </p:cTn>
                              </p:par>
                            </p:childTnLst>
                          </p:cTn>
                        </p:par>
                        <p:par>
                          <p:cTn id="55" fill="hold">
                            <p:stCondLst>
                              <p:cond delay="12000"/>
                            </p:stCondLst>
                            <p:childTnLst>
                              <p:par>
                                <p:cTn id="56" presetID="26" presetClass="entr" presetSubtype="0" fill="hold" nodeType="afterEffect">
                                  <p:stCondLst>
                                    <p:cond delay="1000"/>
                                  </p:stCondLst>
                                  <p:childTnLst>
                                    <p:set>
                                      <p:cBhvr>
                                        <p:cTn id="57" dur="1" fill="hold">
                                          <p:stCondLst>
                                            <p:cond delay="0"/>
                                          </p:stCondLst>
                                        </p:cTn>
                                        <p:tgtEl>
                                          <p:spTgt spid="62468"/>
                                        </p:tgtEl>
                                        <p:attrNameLst>
                                          <p:attrName>style.visibility</p:attrName>
                                        </p:attrNameLst>
                                      </p:cBhvr>
                                      <p:to>
                                        <p:strVal val="visible"/>
                                      </p:to>
                                    </p:set>
                                    <p:animEffect transition="in" filter="wipe(down)">
                                      <p:cBhvr>
                                        <p:cTn id="58" dur="580">
                                          <p:stCondLst>
                                            <p:cond delay="0"/>
                                          </p:stCondLst>
                                        </p:cTn>
                                        <p:tgtEl>
                                          <p:spTgt spid="62468"/>
                                        </p:tgtEl>
                                      </p:cBhvr>
                                    </p:animEffect>
                                    <p:anim calcmode="lin" valueType="num">
                                      <p:cBhvr>
                                        <p:cTn id="59" dur="1822" tmFilter="0,0; 0.14,0.36; 0.43,0.73; 0.71,0.91; 1.0,1.0">
                                          <p:stCondLst>
                                            <p:cond delay="0"/>
                                          </p:stCondLst>
                                        </p:cTn>
                                        <p:tgtEl>
                                          <p:spTgt spid="62468"/>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62468"/>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62468"/>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62468"/>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62468"/>
                                        </p:tgtEl>
                                        <p:attrNameLst>
                                          <p:attrName>ppt_y</p:attrName>
                                        </p:attrNameLst>
                                      </p:cBhvr>
                                      <p:tavLst>
                                        <p:tav tm="0" fmla="#ppt_y-sin(pi*$)/81">
                                          <p:val>
                                            <p:fltVal val="0"/>
                                          </p:val>
                                        </p:tav>
                                        <p:tav tm="100000">
                                          <p:val>
                                            <p:fltVal val="1"/>
                                          </p:val>
                                        </p:tav>
                                      </p:tavLst>
                                    </p:anim>
                                    <p:animScale>
                                      <p:cBhvr>
                                        <p:cTn id="64" dur="26">
                                          <p:stCondLst>
                                            <p:cond delay="650"/>
                                          </p:stCondLst>
                                        </p:cTn>
                                        <p:tgtEl>
                                          <p:spTgt spid="62468"/>
                                        </p:tgtEl>
                                      </p:cBhvr>
                                      <p:to x="100000" y="60000"/>
                                    </p:animScale>
                                    <p:animScale>
                                      <p:cBhvr>
                                        <p:cTn id="65" dur="166" decel="50000">
                                          <p:stCondLst>
                                            <p:cond delay="676"/>
                                          </p:stCondLst>
                                        </p:cTn>
                                        <p:tgtEl>
                                          <p:spTgt spid="62468"/>
                                        </p:tgtEl>
                                      </p:cBhvr>
                                      <p:to x="100000" y="100000"/>
                                    </p:animScale>
                                    <p:animScale>
                                      <p:cBhvr>
                                        <p:cTn id="66" dur="26">
                                          <p:stCondLst>
                                            <p:cond delay="1312"/>
                                          </p:stCondLst>
                                        </p:cTn>
                                        <p:tgtEl>
                                          <p:spTgt spid="62468"/>
                                        </p:tgtEl>
                                      </p:cBhvr>
                                      <p:to x="100000" y="80000"/>
                                    </p:animScale>
                                    <p:animScale>
                                      <p:cBhvr>
                                        <p:cTn id="67" dur="166" decel="50000">
                                          <p:stCondLst>
                                            <p:cond delay="1338"/>
                                          </p:stCondLst>
                                        </p:cTn>
                                        <p:tgtEl>
                                          <p:spTgt spid="62468"/>
                                        </p:tgtEl>
                                      </p:cBhvr>
                                      <p:to x="100000" y="100000"/>
                                    </p:animScale>
                                    <p:animScale>
                                      <p:cBhvr>
                                        <p:cTn id="68" dur="26">
                                          <p:stCondLst>
                                            <p:cond delay="1642"/>
                                          </p:stCondLst>
                                        </p:cTn>
                                        <p:tgtEl>
                                          <p:spTgt spid="62468"/>
                                        </p:tgtEl>
                                      </p:cBhvr>
                                      <p:to x="100000" y="90000"/>
                                    </p:animScale>
                                    <p:animScale>
                                      <p:cBhvr>
                                        <p:cTn id="69" dur="166" decel="50000">
                                          <p:stCondLst>
                                            <p:cond delay="1668"/>
                                          </p:stCondLst>
                                        </p:cTn>
                                        <p:tgtEl>
                                          <p:spTgt spid="62468"/>
                                        </p:tgtEl>
                                      </p:cBhvr>
                                      <p:to x="100000" y="100000"/>
                                    </p:animScale>
                                    <p:animScale>
                                      <p:cBhvr>
                                        <p:cTn id="70" dur="26">
                                          <p:stCondLst>
                                            <p:cond delay="1808"/>
                                          </p:stCondLst>
                                        </p:cTn>
                                        <p:tgtEl>
                                          <p:spTgt spid="62468"/>
                                        </p:tgtEl>
                                      </p:cBhvr>
                                      <p:to x="100000" y="95000"/>
                                    </p:animScale>
                                    <p:animScale>
                                      <p:cBhvr>
                                        <p:cTn id="71" dur="166" decel="50000">
                                          <p:stCondLst>
                                            <p:cond delay="1834"/>
                                          </p:stCondLst>
                                        </p:cTn>
                                        <p:tgtEl>
                                          <p:spTgt spid="62468"/>
                                        </p:tgtEl>
                                      </p:cBhvr>
                                      <p:to x="100000" y="100000"/>
                                    </p:animScale>
                                  </p:childTnLst>
                                </p:cTn>
                              </p:par>
                            </p:childTnLst>
                          </p:cTn>
                        </p:par>
                        <p:par>
                          <p:cTn id="72" fill="hold">
                            <p:stCondLst>
                              <p:cond delay="15000"/>
                            </p:stCondLst>
                            <p:childTnLst>
                              <p:par>
                                <p:cTn id="73" presetID="26" presetClass="entr" presetSubtype="0" fill="hold" nodeType="afterEffect">
                                  <p:stCondLst>
                                    <p:cond delay="1000"/>
                                  </p:stCondLst>
                                  <p:childTnLst>
                                    <p:set>
                                      <p:cBhvr>
                                        <p:cTn id="74" dur="1" fill="hold">
                                          <p:stCondLst>
                                            <p:cond delay="0"/>
                                          </p:stCondLst>
                                        </p:cTn>
                                        <p:tgtEl>
                                          <p:spTgt spid="62469"/>
                                        </p:tgtEl>
                                        <p:attrNameLst>
                                          <p:attrName>style.visibility</p:attrName>
                                        </p:attrNameLst>
                                      </p:cBhvr>
                                      <p:to>
                                        <p:strVal val="visible"/>
                                      </p:to>
                                    </p:set>
                                    <p:animEffect transition="in" filter="wipe(down)">
                                      <p:cBhvr>
                                        <p:cTn id="75" dur="580">
                                          <p:stCondLst>
                                            <p:cond delay="0"/>
                                          </p:stCondLst>
                                        </p:cTn>
                                        <p:tgtEl>
                                          <p:spTgt spid="62469"/>
                                        </p:tgtEl>
                                      </p:cBhvr>
                                    </p:animEffect>
                                    <p:anim calcmode="lin" valueType="num">
                                      <p:cBhvr>
                                        <p:cTn id="76" dur="1822" tmFilter="0,0; 0.14,0.36; 0.43,0.73; 0.71,0.91; 1.0,1.0">
                                          <p:stCondLst>
                                            <p:cond delay="0"/>
                                          </p:stCondLst>
                                        </p:cTn>
                                        <p:tgtEl>
                                          <p:spTgt spid="62469"/>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62469"/>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62469"/>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62469"/>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62469"/>
                                        </p:tgtEl>
                                        <p:attrNameLst>
                                          <p:attrName>ppt_y</p:attrName>
                                        </p:attrNameLst>
                                      </p:cBhvr>
                                      <p:tavLst>
                                        <p:tav tm="0" fmla="#ppt_y-sin(pi*$)/81">
                                          <p:val>
                                            <p:fltVal val="0"/>
                                          </p:val>
                                        </p:tav>
                                        <p:tav tm="100000">
                                          <p:val>
                                            <p:fltVal val="1"/>
                                          </p:val>
                                        </p:tav>
                                      </p:tavLst>
                                    </p:anim>
                                    <p:animScale>
                                      <p:cBhvr>
                                        <p:cTn id="81" dur="26">
                                          <p:stCondLst>
                                            <p:cond delay="650"/>
                                          </p:stCondLst>
                                        </p:cTn>
                                        <p:tgtEl>
                                          <p:spTgt spid="62469"/>
                                        </p:tgtEl>
                                      </p:cBhvr>
                                      <p:to x="100000" y="60000"/>
                                    </p:animScale>
                                    <p:animScale>
                                      <p:cBhvr>
                                        <p:cTn id="82" dur="166" decel="50000">
                                          <p:stCondLst>
                                            <p:cond delay="676"/>
                                          </p:stCondLst>
                                        </p:cTn>
                                        <p:tgtEl>
                                          <p:spTgt spid="62469"/>
                                        </p:tgtEl>
                                      </p:cBhvr>
                                      <p:to x="100000" y="100000"/>
                                    </p:animScale>
                                    <p:animScale>
                                      <p:cBhvr>
                                        <p:cTn id="83" dur="26">
                                          <p:stCondLst>
                                            <p:cond delay="1312"/>
                                          </p:stCondLst>
                                        </p:cTn>
                                        <p:tgtEl>
                                          <p:spTgt spid="62469"/>
                                        </p:tgtEl>
                                      </p:cBhvr>
                                      <p:to x="100000" y="80000"/>
                                    </p:animScale>
                                    <p:animScale>
                                      <p:cBhvr>
                                        <p:cTn id="84" dur="166" decel="50000">
                                          <p:stCondLst>
                                            <p:cond delay="1338"/>
                                          </p:stCondLst>
                                        </p:cTn>
                                        <p:tgtEl>
                                          <p:spTgt spid="62469"/>
                                        </p:tgtEl>
                                      </p:cBhvr>
                                      <p:to x="100000" y="100000"/>
                                    </p:animScale>
                                    <p:animScale>
                                      <p:cBhvr>
                                        <p:cTn id="85" dur="26">
                                          <p:stCondLst>
                                            <p:cond delay="1642"/>
                                          </p:stCondLst>
                                        </p:cTn>
                                        <p:tgtEl>
                                          <p:spTgt spid="62469"/>
                                        </p:tgtEl>
                                      </p:cBhvr>
                                      <p:to x="100000" y="90000"/>
                                    </p:animScale>
                                    <p:animScale>
                                      <p:cBhvr>
                                        <p:cTn id="86" dur="166" decel="50000">
                                          <p:stCondLst>
                                            <p:cond delay="1668"/>
                                          </p:stCondLst>
                                        </p:cTn>
                                        <p:tgtEl>
                                          <p:spTgt spid="62469"/>
                                        </p:tgtEl>
                                      </p:cBhvr>
                                      <p:to x="100000" y="100000"/>
                                    </p:animScale>
                                    <p:animScale>
                                      <p:cBhvr>
                                        <p:cTn id="87" dur="26">
                                          <p:stCondLst>
                                            <p:cond delay="1808"/>
                                          </p:stCondLst>
                                        </p:cTn>
                                        <p:tgtEl>
                                          <p:spTgt spid="62469"/>
                                        </p:tgtEl>
                                      </p:cBhvr>
                                      <p:to x="100000" y="95000"/>
                                    </p:animScale>
                                    <p:animScale>
                                      <p:cBhvr>
                                        <p:cTn id="88" dur="166" decel="50000">
                                          <p:stCondLst>
                                            <p:cond delay="1834"/>
                                          </p:stCondLst>
                                        </p:cTn>
                                        <p:tgtEl>
                                          <p:spTgt spid="62469"/>
                                        </p:tgtEl>
                                      </p:cBhvr>
                                      <p:to x="100000" y="100000"/>
                                    </p:animScale>
                                  </p:childTnLst>
                                </p:cTn>
                              </p:par>
                            </p:childTnLst>
                          </p:cTn>
                        </p:par>
                        <p:par>
                          <p:cTn id="89" fill="hold">
                            <p:stCondLst>
                              <p:cond delay="18000"/>
                            </p:stCondLst>
                            <p:childTnLst>
                              <p:par>
                                <p:cTn id="90" presetID="26" presetClass="entr" presetSubtype="0" fill="hold" nodeType="afterEffect">
                                  <p:stCondLst>
                                    <p:cond delay="1000"/>
                                  </p:stCondLst>
                                  <p:childTnLst>
                                    <p:set>
                                      <p:cBhvr>
                                        <p:cTn id="91" dur="1" fill="hold">
                                          <p:stCondLst>
                                            <p:cond delay="0"/>
                                          </p:stCondLst>
                                        </p:cTn>
                                        <p:tgtEl>
                                          <p:spTgt spid="62471"/>
                                        </p:tgtEl>
                                        <p:attrNameLst>
                                          <p:attrName>style.visibility</p:attrName>
                                        </p:attrNameLst>
                                      </p:cBhvr>
                                      <p:to>
                                        <p:strVal val="visible"/>
                                      </p:to>
                                    </p:set>
                                    <p:animEffect transition="in" filter="wipe(down)">
                                      <p:cBhvr>
                                        <p:cTn id="92" dur="580">
                                          <p:stCondLst>
                                            <p:cond delay="0"/>
                                          </p:stCondLst>
                                        </p:cTn>
                                        <p:tgtEl>
                                          <p:spTgt spid="62471"/>
                                        </p:tgtEl>
                                      </p:cBhvr>
                                    </p:animEffect>
                                    <p:anim calcmode="lin" valueType="num">
                                      <p:cBhvr>
                                        <p:cTn id="93" dur="1822" tmFilter="0,0; 0.14,0.36; 0.43,0.73; 0.71,0.91; 1.0,1.0">
                                          <p:stCondLst>
                                            <p:cond delay="0"/>
                                          </p:stCondLst>
                                        </p:cTn>
                                        <p:tgtEl>
                                          <p:spTgt spid="62471"/>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62471"/>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62471"/>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62471"/>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62471"/>
                                        </p:tgtEl>
                                        <p:attrNameLst>
                                          <p:attrName>ppt_y</p:attrName>
                                        </p:attrNameLst>
                                      </p:cBhvr>
                                      <p:tavLst>
                                        <p:tav tm="0" fmla="#ppt_y-sin(pi*$)/81">
                                          <p:val>
                                            <p:fltVal val="0"/>
                                          </p:val>
                                        </p:tav>
                                        <p:tav tm="100000">
                                          <p:val>
                                            <p:fltVal val="1"/>
                                          </p:val>
                                        </p:tav>
                                      </p:tavLst>
                                    </p:anim>
                                    <p:animScale>
                                      <p:cBhvr>
                                        <p:cTn id="98" dur="26">
                                          <p:stCondLst>
                                            <p:cond delay="650"/>
                                          </p:stCondLst>
                                        </p:cTn>
                                        <p:tgtEl>
                                          <p:spTgt spid="62471"/>
                                        </p:tgtEl>
                                      </p:cBhvr>
                                      <p:to x="100000" y="60000"/>
                                    </p:animScale>
                                    <p:animScale>
                                      <p:cBhvr>
                                        <p:cTn id="99" dur="166" decel="50000">
                                          <p:stCondLst>
                                            <p:cond delay="676"/>
                                          </p:stCondLst>
                                        </p:cTn>
                                        <p:tgtEl>
                                          <p:spTgt spid="62471"/>
                                        </p:tgtEl>
                                      </p:cBhvr>
                                      <p:to x="100000" y="100000"/>
                                    </p:animScale>
                                    <p:animScale>
                                      <p:cBhvr>
                                        <p:cTn id="100" dur="26">
                                          <p:stCondLst>
                                            <p:cond delay="1312"/>
                                          </p:stCondLst>
                                        </p:cTn>
                                        <p:tgtEl>
                                          <p:spTgt spid="62471"/>
                                        </p:tgtEl>
                                      </p:cBhvr>
                                      <p:to x="100000" y="80000"/>
                                    </p:animScale>
                                    <p:animScale>
                                      <p:cBhvr>
                                        <p:cTn id="101" dur="166" decel="50000">
                                          <p:stCondLst>
                                            <p:cond delay="1338"/>
                                          </p:stCondLst>
                                        </p:cTn>
                                        <p:tgtEl>
                                          <p:spTgt spid="62471"/>
                                        </p:tgtEl>
                                      </p:cBhvr>
                                      <p:to x="100000" y="100000"/>
                                    </p:animScale>
                                    <p:animScale>
                                      <p:cBhvr>
                                        <p:cTn id="102" dur="26">
                                          <p:stCondLst>
                                            <p:cond delay="1642"/>
                                          </p:stCondLst>
                                        </p:cTn>
                                        <p:tgtEl>
                                          <p:spTgt spid="62471"/>
                                        </p:tgtEl>
                                      </p:cBhvr>
                                      <p:to x="100000" y="90000"/>
                                    </p:animScale>
                                    <p:animScale>
                                      <p:cBhvr>
                                        <p:cTn id="103" dur="166" decel="50000">
                                          <p:stCondLst>
                                            <p:cond delay="1668"/>
                                          </p:stCondLst>
                                        </p:cTn>
                                        <p:tgtEl>
                                          <p:spTgt spid="62471"/>
                                        </p:tgtEl>
                                      </p:cBhvr>
                                      <p:to x="100000" y="100000"/>
                                    </p:animScale>
                                    <p:animScale>
                                      <p:cBhvr>
                                        <p:cTn id="104" dur="26">
                                          <p:stCondLst>
                                            <p:cond delay="1808"/>
                                          </p:stCondLst>
                                        </p:cTn>
                                        <p:tgtEl>
                                          <p:spTgt spid="62471"/>
                                        </p:tgtEl>
                                      </p:cBhvr>
                                      <p:to x="100000" y="95000"/>
                                    </p:animScale>
                                    <p:animScale>
                                      <p:cBhvr>
                                        <p:cTn id="105" dur="166" decel="50000">
                                          <p:stCondLst>
                                            <p:cond delay="1834"/>
                                          </p:stCondLst>
                                        </p:cTn>
                                        <p:tgtEl>
                                          <p:spTgt spid="62471"/>
                                        </p:tgtEl>
                                      </p:cBhvr>
                                      <p:to x="100000" y="100000"/>
                                    </p:animScale>
                                  </p:childTnLst>
                                </p:cTn>
                              </p:par>
                            </p:childTnLst>
                          </p:cTn>
                        </p:par>
                        <p:par>
                          <p:cTn id="106" fill="hold">
                            <p:stCondLst>
                              <p:cond delay="21000"/>
                            </p:stCondLst>
                            <p:childTnLst>
                              <p:par>
                                <p:cTn id="107" presetID="26" presetClass="entr" presetSubtype="0" fill="hold" nodeType="afterEffect">
                                  <p:stCondLst>
                                    <p:cond delay="1000"/>
                                  </p:stCondLst>
                                  <p:childTnLst>
                                    <p:set>
                                      <p:cBhvr>
                                        <p:cTn id="108" dur="1" fill="hold">
                                          <p:stCondLst>
                                            <p:cond delay="0"/>
                                          </p:stCondLst>
                                        </p:cTn>
                                        <p:tgtEl>
                                          <p:spTgt spid="62472"/>
                                        </p:tgtEl>
                                        <p:attrNameLst>
                                          <p:attrName>style.visibility</p:attrName>
                                        </p:attrNameLst>
                                      </p:cBhvr>
                                      <p:to>
                                        <p:strVal val="visible"/>
                                      </p:to>
                                    </p:set>
                                    <p:animEffect transition="in" filter="wipe(down)">
                                      <p:cBhvr>
                                        <p:cTn id="109" dur="580">
                                          <p:stCondLst>
                                            <p:cond delay="0"/>
                                          </p:stCondLst>
                                        </p:cTn>
                                        <p:tgtEl>
                                          <p:spTgt spid="62472"/>
                                        </p:tgtEl>
                                      </p:cBhvr>
                                    </p:animEffect>
                                    <p:anim calcmode="lin" valueType="num">
                                      <p:cBhvr>
                                        <p:cTn id="110" dur="1822" tmFilter="0,0; 0.14,0.36; 0.43,0.73; 0.71,0.91; 1.0,1.0">
                                          <p:stCondLst>
                                            <p:cond delay="0"/>
                                          </p:stCondLst>
                                        </p:cTn>
                                        <p:tgtEl>
                                          <p:spTgt spid="62472"/>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62472"/>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62472"/>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62472"/>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62472"/>
                                        </p:tgtEl>
                                        <p:attrNameLst>
                                          <p:attrName>ppt_y</p:attrName>
                                        </p:attrNameLst>
                                      </p:cBhvr>
                                      <p:tavLst>
                                        <p:tav tm="0" fmla="#ppt_y-sin(pi*$)/81">
                                          <p:val>
                                            <p:fltVal val="0"/>
                                          </p:val>
                                        </p:tav>
                                        <p:tav tm="100000">
                                          <p:val>
                                            <p:fltVal val="1"/>
                                          </p:val>
                                        </p:tav>
                                      </p:tavLst>
                                    </p:anim>
                                    <p:animScale>
                                      <p:cBhvr>
                                        <p:cTn id="115" dur="26">
                                          <p:stCondLst>
                                            <p:cond delay="650"/>
                                          </p:stCondLst>
                                        </p:cTn>
                                        <p:tgtEl>
                                          <p:spTgt spid="62472"/>
                                        </p:tgtEl>
                                      </p:cBhvr>
                                      <p:to x="100000" y="60000"/>
                                    </p:animScale>
                                    <p:animScale>
                                      <p:cBhvr>
                                        <p:cTn id="116" dur="166" decel="50000">
                                          <p:stCondLst>
                                            <p:cond delay="676"/>
                                          </p:stCondLst>
                                        </p:cTn>
                                        <p:tgtEl>
                                          <p:spTgt spid="62472"/>
                                        </p:tgtEl>
                                      </p:cBhvr>
                                      <p:to x="100000" y="100000"/>
                                    </p:animScale>
                                    <p:animScale>
                                      <p:cBhvr>
                                        <p:cTn id="117" dur="26">
                                          <p:stCondLst>
                                            <p:cond delay="1312"/>
                                          </p:stCondLst>
                                        </p:cTn>
                                        <p:tgtEl>
                                          <p:spTgt spid="62472"/>
                                        </p:tgtEl>
                                      </p:cBhvr>
                                      <p:to x="100000" y="80000"/>
                                    </p:animScale>
                                    <p:animScale>
                                      <p:cBhvr>
                                        <p:cTn id="118" dur="166" decel="50000">
                                          <p:stCondLst>
                                            <p:cond delay="1338"/>
                                          </p:stCondLst>
                                        </p:cTn>
                                        <p:tgtEl>
                                          <p:spTgt spid="62472"/>
                                        </p:tgtEl>
                                      </p:cBhvr>
                                      <p:to x="100000" y="100000"/>
                                    </p:animScale>
                                    <p:animScale>
                                      <p:cBhvr>
                                        <p:cTn id="119" dur="26">
                                          <p:stCondLst>
                                            <p:cond delay="1642"/>
                                          </p:stCondLst>
                                        </p:cTn>
                                        <p:tgtEl>
                                          <p:spTgt spid="62472"/>
                                        </p:tgtEl>
                                      </p:cBhvr>
                                      <p:to x="100000" y="90000"/>
                                    </p:animScale>
                                    <p:animScale>
                                      <p:cBhvr>
                                        <p:cTn id="120" dur="166" decel="50000">
                                          <p:stCondLst>
                                            <p:cond delay="1668"/>
                                          </p:stCondLst>
                                        </p:cTn>
                                        <p:tgtEl>
                                          <p:spTgt spid="62472"/>
                                        </p:tgtEl>
                                      </p:cBhvr>
                                      <p:to x="100000" y="100000"/>
                                    </p:animScale>
                                    <p:animScale>
                                      <p:cBhvr>
                                        <p:cTn id="121" dur="26">
                                          <p:stCondLst>
                                            <p:cond delay="1808"/>
                                          </p:stCondLst>
                                        </p:cTn>
                                        <p:tgtEl>
                                          <p:spTgt spid="62472"/>
                                        </p:tgtEl>
                                      </p:cBhvr>
                                      <p:to x="100000" y="95000"/>
                                    </p:animScale>
                                    <p:animScale>
                                      <p:cBhvr>
                                        <p:cTn id="122" dur="166" decel="50000">
                                          <p:stCondLst>
                                            <p:cond delay="1834"/>
                                          </p:stCondLst>
                                        </p:cTn>
                                        <p:tgtEl>
                                          <p:spTgt spid="62472"/>
                                        </p:tgtEl>
                                      </p:cBhvr>
                                      <p:to x="100000" y="100000"/>
                                    </p:animScale>
                                  </p:childTnLst>
                                </p:cTn>
                              </p:par>
                            </p:childTnLst>
                          </p:cTn>
                        </p:par>
                        <p:par>
                          <p:cTn id="123" fill="hold">
                            <p:stCondLst>
                              <p:cond delay="24000"/>
                            </p:stCondLst>
                            <p:childTnLst>
                              <p:par>
                                <p:cTn id="124" presetID="26" presetClass="entr" presetSubtype="0" fill="hold" nodeType="afterEffect">
                                  <p:stCondLst>
                                    <p:cond delay="1000"/>
                                  </p:stCondLst>
                                  <p:childTnLst>
                                    <p:set>
                                      <p:cBhvr>
                                        <p:cTn id="125" dur="1" fill="hold">
                                          <p:stCondLst>
                                            <p:cond delay="0"/>
                                          </p:stCondLst>
                                        </p:cTn>
                                        <p:tgtEl>
                                          <p:spTgt spid="62473"/>
                                        </p:tgtEl>
                                        <p:attrNameLst>
                                          <p:attrName>style.visibility</p:attrName>
                                        </p:attrNameLst>
                                      </p:cBhvr>
                                      <p:to>
                                        <p:strVal val="visible"/>
                                      </p:to>
                                    </p:set>
                                    <p:animEffect transition="in" filter="wipe(down)">
                                      <p:cBhvr>
                                        <p:cTn id="126" dur="580">
                                          <p:stCondLst>
                                            <p:cond delay="0"/>
                                          </p:stCondLst>
                                        </p:cTn>
                                        <p:tgtEl>
                                          <p:spTgt spid="62473"/>
                                        </p:tgtEl>
                                      </p:cBhvr>
                                    </p:animEffect>
                                    <p:anim calcmode="lin" valueType="num">
                                      <p:cBhvr>
                                        <p:cTn id="127" dur="1822" tmFilter="0,0; 0.14,0.36; 0.43,0.73; 0.71,0.91; 1.0,1.0">
                                          <p:stCondLst>
                                            <p:cond delay="0"/>
                                          </p:stCondLst>
                                        </p:cTn>
                                        <p:tgtEl>
                                          <p:spTgt spid="62473"/>
                                        </p:tgtEl>
                                        <p:attrNameLst>
                                          <p:attrName>ppt_x</p:attrName>
                                        </p:attrNameLst>
                                      </p:cBhvr>
                                      <p:tavLst>
                                        <p:tav tm="0">
                                          <p:val>
                                            <p:strVal val="#ppt_x-0.25"/>
                                          </p:val>
                                        </p:tav>
                                        <p:tav tm="100000">
                                          <p:val>
                                            <p:strVal val="#ppt_x"/>
                                          </p:val>
                                        </p:tav>
                                      </p:tavLst>
                                    </p:anim>
                                    <p:anim calcmode="lin" valueType="num">
                                      <p:cBhvr>
                                        <p:cTn id="128" dur="664" tmFilter="0.0,0.0; 0.25,0.07; 0.50,0.2; 0.75,0.467; 1.0,1.0">
                                          <p:stCondLst>
                                            <p:cond delay="0"/>
                                          </p:stCondLst>
                                        </p:cTn>
                                        <p:tgtEl>
                                          <p:spTgt spid="62473"/>
                                        </p:tgtEl>
                                        <p:attrNameLst>
                                          <p:attrName>ppt_y</p:attrName>
                                        </p:attrNameLst>
                                      </p:cBhvr>
                                      <p:tavLst>
                                        <p:tav tm="0" fmla="#ppt_y-sin(pi*$)/3">
                                          <p:val>
                                            <p:fltVal val="0.5"/>
                                          </p:val>
                                        </p:tav>
                                        <p:tav tm="100000">
                                          <p:val>
                                            <p:fltVal val="1"/>
                                          </p:val>
                                        </p:tav>
                                      </p:tavLst>
                                    </p:anim>
                                    <p:anim calcmode="lin" valueType="num">
                                      <p:cBhvr>
                                        <p:cTn id="129" dur="664" tmFilter="0, 0; 0.125,0.2665; 0.25,0.4; 0.375,0.465; 0.5,0.5;  0.625,0.535; 0.75,0.6; 0.875,0.7335; 1,1">
                                          <p:stCondLst>
                                            <p:cond delay="664"/>
                                          </p:stCondLst>
                                        </p:cTn>
                                        <p:tgtEl>
                                          <p:spTgt spid="62473"/>
                                        </p:tgtEl>
                                        <p:attrNameLst>
                                          <p:attrName>ppt_y</p:attrName>
                                        </p:attrNameLst>
                                      </p:cBhvr>
                                      <p:tavLst>
                                        <p:tav tm="0" fmla="#ppt_y-sin(pi*$)/9">
                                          <p:val>
                                            <p:fltVal val="0"/>
                                          </p:val>
                                        </p:tav>
                                        <p:tav tm="100000">
                                          <p:val>
                                            <p:fltVal val="1"/>
                                          </p:val>
                                        </p:tav>
                                      </p:tavLst>
                                    </p:anim>
                                    <p:anim calcmode="lin" valueType="num">
                                      <p:cBhvr>
                                        <p:cTn id="130" dur="332" tmFilter="0, 0; 0.125,0.2665; 0.25,0.4; 0.375,0.465; 0.5,0.5;  0.625,0.535; 0.75,0.6; 0.875,0.7335; 1,1">
                                          <p:stCondLst>
                                            <p:cond delay="1324"/>
                                          </p:stCondLst>
                                        </p:cTn>
                                        <p:tgtEl>
                                          <p:spTgt spid="62473"/>
                                        </p:tgtEl>
                                        <p:attrNameLst>
                                          <p:attrName>ppt_y</p:attrName>
                                        </p:attrNameLst>
                                      </p:cBhvr>
                                      <p:tavLst>
                                        <p:tav tm="0" fmla="#ppt_y-sin(pi*$)/27">
                                          <p:val>
                                            <p:fltVal val="0"/>
                                          </p:val>
                                        </p:tav>
                                        <p:tav tm="100000">
                                          <p:val>
                                            <p:fltVal val="1"/>
                                          </p:val>
                                        </p:tav>
                                      </p:tavLst>
                                    </p:anim>
                                    <p:anim calcmode="lin" valueType="num">
                                      <p:cBhvr>
                                        <p:cTn id="131" dur="164" tmFilter="0, 0; 0.125,0.2665; 0.25,0.4; 0.375,0.465; 0.5,0.5;  0.625,0.535; 0.75,0.6; 0.875,0.7335; 1,1">
                                          <p:stCondLst>
                                            <p:cond delay="1656"/>
                                          </p:stCondLst>
                                        </p:cTn>
                                        <p:tgtEl>
                                          <p:spTgt spid="62473"/>
                                        </p:tgtEl>
                                        <p:attrNameLst>
                                          <p:attrName>ppt_y</p:attrName>
                                        </p:attrNameLst>
                                      </p:cBhvr>
                                      <p:tavLst>
                                        <p:tav tm="0" fmla="#ppt_y-sin(pi*$)/81">
                                          <p:val>
                                            <p:fltVal val="0"/>
                                          </p:val>
                                        </p:tav>
                                        <p:tav tm="100000">
                                          <p:val>
                                            <p:fltVal val="1"/>
                                          </p:val>
                                        </p:tav>
                                      </p:tavLst>
                                    </p:anim>
                                    <p:animScale>
                                      <p:cBhvr>
                                        <p:cTn id="132" dur="26">
                                          <p:stCondLst>
                                            <p:cond delay="650"/>
                                          </p:stCondLst>
                                        </p:cTn>
                                        <p:tgtEl>
                                          <p:spTgt spid="62473"/>
                                        </p:tgtEl>
                                      </p:cBhvr>
                                      <p:to x="100000" y="60000"/>
                                    </p:animScale>
                                    <p:animScale>
                                      <p:cBhvr>
                                        <p:cTn id="133" dur="166" decel="50000">
                                          <p:stCondLst>
                                            <p:cond delay="676"/>
                                          </p:stCondLst>
                                        </p:cTn>
                                        <p:tgtEl>
                                          <p:spTgt spid="62473"/>
                                        </p:tgtEl>
                                      </p:cBhvr>
                                      <p:to x="100000" y="100000"/>
                                    </p:animScale>
                                    <p:animScale>
                                      <p:cBhvr>
                                        <p:cTn id="134" dur="26">
                                          <p:stCondLst>
                                            <p:cond delay="1312"/>
                                          </p:stCondLst>
                                        </p:cTn>
                                        <p:tgtEl>
                                          <p:spTgt spid="62473"/>
                                        </p:tgtEl>
                                      </p:cBhvr>
                                      <p:to x="100000" y="80000"/>
                                    </p:animScale>
                                    <p:animScale>
                                      <p:cBhvr>
                                        <p:cTn id="135" dur="166" decel="50000">
                                          <p:stCondLst>
                                            <p:cond delay="1338"/>
                                          </p:stCondLst>
                                        </p:cTn>
                                        <p:tgtEl>
                                          <p:spTgt spid="62473"/>
                                        </p:tgtEl>
                                      </p:cBhvr>
                                      <p:to x="100000" y="100000"/>
                                    </p:animScale>
                                    <p:animScale>
                                      <p:cBhvr>
                                        <p:cTn id="136" dur="26">
                                          <p:stCondLst>
                                            <p:cond delay="1642"/>
                                          </p:stCondLst>
                                        </p:cTn>
                                        <p:tgtEl>
                                          <p:spTgt spid="62473"/>
                                        </p:tgtEl>
                                      </p:cBhvr>
                                      <p:to x="100000" y="90000"/>
                                    </p:animScale>
                                    <p:animScale>
                                      <p:cBhvr>
                                        <p:cTn id="137" dur="166" decel="50000">
                                          <p:stCondLst>
                                            <p:cond delay="1668"/>
                                          </p:stCondLst>
                                        </p:cTn>
                                        <p:tgtEl>
                                          <p:spTgt spid="62473"/>
                                        </p:tgtEl>
                                      </p:cBhvr>
                                      <p:to x="100000" y="100000"/>
                                    </p:animScale>
                                    <p:animScale>
                                      <p:cBhvr>
                                        <p:cTn id="138" dur="26">
                                          <p:stCondLst>
                                            <p:cond delay="1808"/>
                                          </p:stCondLst>
                                        </p:cTn>
                                        <p:tgtEl>
                                          <p:spTgt spid="62473"/>
                                        </p:tgtEl>
                                      </p:cBhvr>
                                      <p:to x="100000" y="95000"/>
                                    </p:animScale>
                                    <p:animScale>
                                      <p:cBhvr>
                                        <p:cTn id="139" dur="166" decel="50000">
                                          <p:stCondLst>
                                            <p:cond delay="1834"/>
                                          </p:stCondLst>
                                        </p:cTn>
                                        <p:tgtEl>
                                          <p:spTgt spid="62473"/>
                                        </p:tgtEl>
                                      </p:cBhvr>
                                      <p:to x="100000" y="100000"/>
                                    </p:animScale>
                                  </p:childTnLst>
                                </p:cTn>
                              </p:par>
                            </p:childTnLst>
                          </p:cTn>
                        </p:par>
                        <p:par>
                          <p:cTn id="140" fill="hold">
                            <p:stCondLst>
                              <p:cond delay="27000"/>
                            </p:stCondLst>
                            <p:childTnLst>
                              <p:par>
                                <p:cTn id="141" presetID="26" presetClass="entr" presetSubtype="0" fill="hold" nodeType="afterEffect">
                                  <p:stCondLst>
                                    <p:cond delay="0"/>
                                  </p:stCondLst>
                                  <p:childTnLst>
                                    <p:set>
                                      <p:cBhvr>
                                        <p:cTn id="142" dur="1" fill="hold">
                                          <p:stCondLst>
                                            <p:cond delay="0"/>
                                          </p:stCondLst>
                                        </p:cTn>
                                        <p:tgtEl>
                                          <p:spTgt spid="62475"/>
                                        </p:tgtEl>
                                        <p:attrNameLst>
                                          <p:attrName>style.visibility</p:attrName>
                                        </p:attrNameLst>
                                      </p:cBhvr>
                                      <p:to>
                                        <p:strVal val="visible"/>
                                      </p:to>
                                    </p:set>
                                    <p:animEffect transition="in" filter="wipe(down)">
                                      <p:cBhvr>
                                        <p:cTn id="143" dur="580">
                                          <p:stCondLst>
                                            <p:cond delay="0"/>
                                          </p:stCondLst>
                                        </p:cTn>
                                        <p:tgtEl>
                                          <p:spTgt spid="62475"/>
                                        </p:tgtEl>
                                      </p:cBhvr>
                                    </p:animEffect>
                                    <p:anim calcmode="lin" valueType="num">
                                      <p:cBhvr>
                                        <p:cTn id="144" dur="1822" tmFilter="0,0; 0.14,0.36; 0.43,0.73; 0.71,0.91; 1.0,1.0">
                                          <p:stCondLst>
                                            <p:cond delay="0"/>
                                          </p:stCondLst>
                                        </p:cTn>
                                        <p:tgtEl>
                                          <p:spTgt spid="62475"/>
                                        </p:tgtEl>
                                        <p:attrNameLst>
                                          <p:attrName>ppt_x</p:attrName>
                                        </p:attrNameLst>
                                      </p:cBhvr>
                                      <p:tavLst>
                                        <p:tav tm="0">
                                          <p:val>
                                            <p:strVal val="#ppt_x-0.25"/>
                                          </p:val>
                                        </p:tav>
                                        <p:tav tm="100000">
                                          <p:val>
                                            <p:strVal val="#ppt_x"/>
                                          </p:val>
                                        </p:tav>
                                      </p:tavLst>
                                    </p:anim>
                                    <p:anim calcmode="lin" valueType="num">
                                      <p:cBhvr>
                                        <p:cTn id="145" dur="664" tmFilter="0.0,0.0; 0.25,0.07; 0.50,0.2; 0.75,0.467; 1.0,1.0">
                                          <p:stCondLst>
                                            <p:cond delay="0"/>
                                          </p:stCondLst>
                                        </p:cTn>
                                        <p:tgtEl>
                                          <p:spTgt spid="62475"/>
                                        </p:tgtEl>
                                        <p:attrNameLst>
                                          <p:attrName>ppt_y</p:attrName>
                                        </p:attrNameLst>
                                      </p:cBhvr>
                                      <p:tavLst>
                                        <p:tav tm="0" fmla="#ppt_y-sin(pi*$)/3">
                                          <p:val>
                                            <p:fltVal val="0.5"/>
                                          </p:val>
                                        </p:tav>
                                        <p:tav tm="100000">
                                          <p:val>
                                            <p:fltVal val="1"/>
                                          </p:val>
                                        </p:tav>
                                      </p:tavLst>
                                    </p:anim>
                                    <p:anim calcmode="lin" valueType="num">
                                      <p:cBhvr>
                                        <p:cTn id="146" dur="664" tmFilter="0, 0; 0.125,0.2665; 0.25,0.4; 0.375,0.465; 0.5,0.5;  0.625,0.535; 0.75,0.6; 0.875,0.7335; 1,1">
                                          <p:stCondLst>
                                            <p:cond delay="664"/>
                                          </p:stCondLst>
                                        </p:cTn>
                                        <p:tgtEl>
                                          <p:spTgt spid="62475"/>
                                        </p:tgtEl>
                                        <p:attrNameLst>
                                          <p:attrName>ppt_y</p:attrName>
                                        </p:attrNameLst>
                                      </p:cBhvr>
                                      <p:tavLst>
                                        <p:tav tm="0" fmla="#ppt_y-sin(pi*$)/9">
                                          <p:val>
                                            <p:fltVal val="0"/>
                                          </p:val>
                                        </p:tav>
                                        <p:tav tm="100000">
                                          <p:val>
                                            <p:fltVal val="1"/>
                                          </p:val>
                                        </p:tav>
                                      </p:tavLst>
                                    </p:anim>
                                    <p:anim calcmode="lin" valueType="num">
                                      <p:cBhvr>
                                        <p:cTn id="147" dur="332" tmFilter="0, 0; 0.125,0.2665; 0.25,0.4; 0.375,0.465; 0.5,0.5;  0.625,0.535; 0.75,0.6; 0.875,0.7335; 1,1">
                                          <p:stCondLst>
                                            <p:cond delay="1324"/>
                                          </p:stCondLst>
                                        </p:cTn>
                                        <p:tgtEl>
                                          <p:spTgt spid="62475"/>
                                        </p:tgtEl>
                                        <p:attrNameLst>
                                          <p:attrName>ppt_y</p:attrName>
                                        </p:attrNameLst>
                                      </p:cBhvr>
                                      <p:tavLst>
                                        <p:tav tm="0" fmla="#ppt_y-sin(pi*$)/27">
                                          <p:val>
                                            <p:fltVal val="0"/>
                                          </p:val>
                                        </p:tav>
                                        <p:tav tm="100000">
                                          <p:val>
                                            <p:fltVal val="1"/>
                                          </p:val>
                                        </p:tav>
                                      </p:tavLst>
                                    </p:anim>
                                    <p:anim calcmode="lin" valueType="num">
                                      <p:cBhvr>
                                        <p:cTn id="148" dur="164" tmFilter="0, 0; 0.125,0.2665; 0.25,0.4; 0.375,0.465; 0.5,0.5;  0.625,0.535; 0.75,0.6; 0.875,0.7335; 1,1">
                                          <p:stCondLst>
                                            <p:cond delay="1656"/>
                                          </p:stCondLst>
                                        </p:cTn>
                                        <p:tgtEl>
                                          <p:spTgt spid="62475"/>
                                        </p:tgtEl>
                                        <p:attrNameLst>
                                          <p:attrName>ppt_y</p:attrName>
                                        </p:attrNameLst>
                                      </p:cBhvr>
                                      <p:tavLst>
                                        <p:tav tm="0" fmla="#ppt_y-sin(pi*$)/81">
                                          <p:val>
                                            <p:fltVal val="0"/>
                                          </p:val>
                                        </p:tav>
                                        <p:tav tm="100000">
                                          <p:val>
                                            <p:fltVal val="1"/>
                                          </p:val>
                                        </p:tav>
                                      </p:tavLst>
                                    </p:anim>
                                    <p:animScale>
                                      <p:cBhvr>
                                        <p:cTn id="149" dur="26">
                                          <p:stCondLst>
                                            <p:cond delay="650"/>
                                          </p:stCondLst>
                                        </p:cTn>
                                        <p:tgtEl>
                                          <p:spTgt spid="62475"/>
                                        </p:tgtEl>
                                      </p:cBhvr>
                                      <p:to x="100000" y="60000"/>
                                    </p:animScale>
                                    <p:animScale>
                                      <p:cBhvr>
                                        <p:cTn id="150" dur="166" decel="50000">
                                          <p:stCondLst>
                                            <p:cond delay="676"/>
                                          </p:stCondLst>
                                        </p:cTn>
                                        <p:tgtEl>
                                          <p:spTgt spid="62475"/>
                                        </p:tgtEl>
                                      </p:cBhvr>
                                      <p:to x="100000" y="100000"/>
                                    </p:animScale>
                                    <p:animScale>
                                      <p:cBhvr>
                                        <p:cTn id="151" dur="26">
                                          <p:stCondLst>
                                            <p:cond delay="1312"/>
                                          </p:stCondLst>
                                        </p:cTn>
                                        <p:tgtEl>
                                          <p:spTgt spid="62475"/>
                                        </p:tgtEl>
                                      </p:cBhvr>
                                      <p:to x="100000" y="80000"/>
                                    </p:animScale>
                                    <p:animScale>
                                      <p:cBhvr>
                                        <p:cTn id="152" dur="166" decel="50000">
                                          <p:stCondLst>
                                            <p:cond delay="1338"/>
                                          </p:stCondLst>
                                        </p:cTn>
                                        <p:tgtEl>
                                          <p:spTgt spid="62475"/>
                                        </p:tgtEl>
                                      </p:cBhvr>
                                      <p:to x="100000" y="100000"/>
                                    </p:animScale>
                                    <p:animScale>
                                      <p:cBhvr>
                                        <p:cTn id="153" dur="26">
                                          <p:stCondLst>
                                            <p:cond delay="1642"/>
                                          </p:stCondLst>
                                        </p:cTn>
                                        <p:tgtEl>
                                          <p:spTgt spid="62475"/>
                                        </p:tgtEl>
                                      </p:cBhvr>
                                      <p:to x="100000" y="90000"/>
                                    </p:animScale>
                                    <p:animScale>
                                      <p:cBhvr>
                                        <p:cTn id="154" dur="166" decel="50000">
                                          <p:stCondLst>
                                            <p:cond delay="1668"/>
                                          </p:stCondLst>
                                        </p:cTn>
                                        <p:tgtEl>
                                          <p:spTgt spid="62475"/>
                                        </p:tgtEl>
                                      </p:cBhvr>
                                      <p:to x="100000" y="100000"/>
                                    </p:animScale>
                                    <p:animScale>
                                      <p:cBhvr>
                                        <p:cTn id="155" dur="26">
                                          <p:stCondLst>
                                            <p:cond delay="1808"/>
                                          </p:stCondLst>
                                        </p:cTn>
                                        <p:tgtEl>
                                          <p:spTgt spid="62475"/>
                                        </p:tgtEl>
                                      </p:cBhvr>
                                      <p:to x="100000" y="95000"/>
                                    </p:animScale>
                                    <p:animScale>
                                      <p:cBhvr>
                                        <p:cTn id="156" dur="166" decel="50000">
                                          <p:stCondLst>
                                            <p:cond delay="1834"/>
                                          </p:stCondLst>
                                        </p:cTn>
                                        <p:tgtEl>
                                          <p:spTgt spid="62475"/>
                                        </p:tgtEl>
                                      </p:cBhvr>
                                      <p:to x="100000" y="100000"/>
                                    </p:animScale>
                                  </p:childTnLst>
                                </p:cTn>
                              </p:par>
                            </p:childTnLst>
                          </p:cTn>
                        </p:par>
                        <p:par>
                          <p:cTn id="157" fill="hold">
                            <p:stCondLst>
                              <p:cond delay="29000"/>
                            </p:stCondLst>
                            <p:childTnLst>
                              <p:par>
                                <p:cTn id="158" presetID="26" presetClass="entr" presetSubtype="0" fill="hold" nodeType="afterEffect">
                                  <p:stCondLst>
                                    <p:cond delay="0"/>
                                  </p:stCondLst>
                                  <p:childTnLst>
                                    <p:set>
                                      <p:cBhvr>
                                        <p:cTn id="159" dur="1" fill="hold">
                                          <p:stCondLst>
                                            <p:cond delay="0"/>
                                          </p:stCondLst>
                                        </p:cTn>
                                        <p:tgtEl>
                                          <p:spTgt spid="62477"/>
                                        </p:tgtEl>
                                        <p:attrNameLst>
                                          <p:attrName>style.visibility</p:attrName>
                                        </p:attrNameLst>
                                      </p:cBhvr>
                                      <p:to>
                                        <p:strVal val="visible"/>
                                      </p:to>
                                    </p:set>
                                    <p:animEffect transition="in" filter="wipe(down)">
                                      <p:cBhvr>
                                        <p:cTn id="160" dur="580">
                                          <p:stCondLst>
                                            <p:cond delay="0"/>
                                          </p:stCondLst>
                                        </p:cTn>
                                        <p:tgtEl>
                                          <p:spTgt spid="62477"/>
                                        </p:tgtEl>
                                      </p:cBhvr>
                                    </p:animEffect>
                                    <p:anim calcmode="lin" valueType="num">
                                      <p:cBhvr>
                                        <p:cTn id="161" dur="1822" tmFilter="0,0; 0.14,0.36; 0.43,0.73; 0.71,0.91; 1.0,1.0">
                                          <p:stCondLst>
                                            <p:cond delay="0"/>
                                          </p:stCondLst>
                                        </p:cTn>
                                        <p:tgtEl>
                                          <p:spTgt spid="62477"/>
                                        </p:tgtEl>
                                        <p:attrNameLst>
                                          <p:attrName>ppt_x</p:attrName>
                                        </p:attrNameLst>
                                      </p:cBhvr>
                                      <p:tavLst>
                                        <p:tav tm="0">
                                          <p:val>
                                            <p:strVal val="#ppt_x-0.25"/>
                                          </p:val>
                                        </p:tav>
                                        <p:tav tm="100000">
                                          <p:val>
                                            <p:strVal val="#ppt_x"/>
                                          </p:val>
                                        </p:tav>
                                      </p:tavLst>
                                    </p:anim>
                                    <p:anim calcmode="lin" valueType="num">
                                      <p:cBhvr>
                                        <p:cTn id="162" dur="664" tmFilter="0.0,0.0; 0.25,0.07; 0.50,0.2; 0.75,0.467; 1.0,1.0">
                                          <p:stCondLst>
                                            <p:cond delay="0"/>
                                          </p:stCondLst>
                                        </p:cTn>
                                        <p:tgtEl>
                                          <p:spTgt spid="62477"/>
                                        </p:tgtEl>
                                        <p:attrNameLst>
                                          <p:attrName>ppt_y</p:attrName>
                                        </p:attrNameLst>
                                      </p:cBhvr>
                                      <p:tavLst>
                                        <p:tav tm="0" fmla="#ppt_y-sin(pi*$)/3">
                                          <p:val>
                                            <p:fltVal val="0.5"/>
                                          </p:val>
                                        </p:tav>
                                        <p:tav tm="100000">
                                          <p:val>
                                            <p:fltVal val="1"/>
                                          </p:val>
                                        </p:tav>
                                      </p:tavLst>
                                    </p:anim>
                                    <p:anim calcmode="lin" valueType="num">
                                      <p:cBhvr>
                                        <p:cTn id="163" dur="664" tmFilter="0, 0; 0.125,0.2665; 0.25,0.4; 0.375,0.465; 0.5,0.5;  0.625,0.535; 0.75,0.6; 0.875,0.7335; 1,1">
                                          <p:stCondLst>
                                            <p:cond delay="664"/>
                                          </p:stCondLst>
                                        </p:cTn>
                                        <p:tgtEl>
                                          <p:spTgt spid="62477"/>
                                        </p:tgtEl>
                                        <p:attrNameLst>
                                          <p:attrName>ppt_y</p:attrName>
                                        </p:attrNameLst>
                                      </p:cBhvr>
                                      <p:tavLst>
                                        <p:tav tm="0" fmla="#ppt_y-sin(pi*$)/9">
                                          <p:val>
                                            <p:fltVal val="0"/>
                                          </p:val>
                                        </p:tav>
                                        <p:tav tm="100000">
                                          <p:val>
                                            <p:fltVal val="1"/>
                                          </p:val>
                                        </p:tav>
                                      </p:tavLst>
                                    </p:anim>
                                    <p:anim calcmode="lin" valueType="num">
                                      <p:cBhvr>
                                        <p:cTn id="164" dur="332" tmFilter="0, 0; 0.125,0.2665; 0.25,0.4; 0.375,0.465; 0.5,0.5;  0.625,0.535; 0.75,0.6; 0.875,0.7335; 1,1">
                                          <p:stCondLst>
                                            <p:cond delay="1324"/>
                                          </p:stCondLst>
                                        </p:cTn>
                                        <p:tgtEl>
                                          <p:spTgt spid="62477"/>
                                        </p:tgtEl>
                                        <p:attrNameLst>
                                          <p:attrName>ppt_y</p:attrName>
                                        </p:attrNameLst>
                                      </p:cBhvr>
                                      <p:tavLst>
                                        <p:tav tm="0" fmla="#ppt_y-sin(pi*$)/27">
                                          <p:val>
                                            <p:fltVal val="0"/>
                                          </p:val>
                                        </p:tav>
                                        <p:tav tm="100000">
                                          <p:val>
                                            <p:fltVal val="1"/>
                                          </p:val>
                                        </p:tav>
                                      </p:tavLst>
                                    </p:anim>
                                    <p:anim calcmode="lin" valueType="num">
                                      <p:cBhvr>
                                        <p:cTn id="165" dur="164" tmFilter="0, 0; 0.125,0.2665; 0.25,0.4; 0.375,0.465; 0.5,0.5;  0.625,0.535; 0.75,0.6; 0.875,0.7335; 1,1">
                                          <p:stCondLst>
                                            <p:cond delay="1656"/>
                                          </p:stCondLst>
                                        </p:cTn>
                                        <p:tgtEl>
                                          <p:spTgt spid="62477"/>
                                        </p:tgtEl>
                                        <p:attrNameLst>
                                          <p:attrName>ppt_y</p:attrName>
                                        </p:attrNameLst>
                                      </p:cBhvr>
                                      <p:tavLst>
                                        <p:tav tm="0" fmla="#ppt_y-sin(pi*$)/81">
                                          <p:val>
                                            <p:fltVal val="0"/>
                                          </p:val>
                                        </p:tav>
                                        <p:tav tm="100000">
                                          <p:val>
                                            <p:fltVal val="1"/>
                                          </p:val>
                                        </p:tav>
                                      </p:tavLst>
                                    </p:anim>
                                    <p:animScale>
                                      <p:cBhvr>
                                        <p:cTn id="166" dur="26">
                                          <p:stCondLst>
                                            <p:cond delay="650"/>
                                          </p:stCondLst>
                                        </p:cTn>
                                        <p:tgtEl>
                                          <p:spTgt spid="62477"/>
                                        </p:tgtEl>
                                      </p:cBhvr>
                                      <p:to x="100000" y="60000"/>
                                    </p:animScale>
                                    <p:animScale>
                                      <p:cBhvr>
                                        <p:cTn id="167" dur="166" decel="50000">
                                          <p:stCondLst>
                                            <p:cond delay="676"/>
                                          </p:stCondLst>
                                        </p:cTn>
                                        <p:tgtEl>
                                          <p:spTgt spid="62477"/>
                                        </p:tgtEl>
                                      </p:cBhvr>
                                      <p:to x="100000" y="100000"/>
                                    </p:animScale>
                                    <p:animScale>
                                      <p:cBhvr>
                                        <p:cTn id="168" dur="26">
                                          <p:stCondLst>
                                            <p:cond delay="1312"/>
                                          </p:stCondLst>
                                        </p:cTn>
                                        <p:tgtEl>
                                          <p:spTgt spid="62477"/>
                                        </p:tgtEl>
                                      </p:cBhvr>
                                      <p:to x="100000" y="80000"/>
                                    </p:animScale>
                                    <p:animScale>
                                      <p:cBhvr>
                                        <p:cTn id="169" dur="166" decel="50000">
                                          <p:stCondLst>
                                            <p:cond delay="1338"/>
                                          </p:stCondLst>
                                        </p:cTn>
                                        <p:tgtEl>
                                          <p:spTgt spid="62477"/>
                                        </p:tgtEl>
                                      </p:cBhvr>
                                      <p:to x="100000" y="100000"/>
                                    </p:animScale>
                                    <p:animScale>
                                      <p:cBhvr>
                                        <p:cTn id="170" dur="26">
                                          <p:stCondLst>
                                            <p:cond delay="1642"/>
                                          </p:stCondLst>
                                        </p:cTn>
                                        <p:tgtEl>
                                          <p:spTgt spid="62477"/>
                                        </p:tgtEl>
                                      </p:cBhvr>
                                      <p:to x="100000" y="90000"/>
                                    </p:animScale>
                                    <p:animScale>
                                      <p:cBhvr>
                                        <p:cTn id="171" dur="166" decel="50000">
                                          <p:stCondLst>
                                            <p:cond delay="1668"/>
                                          </p:stCondLst>
                                        </p:cTn>
                                        <p:tgtEl>
                                          <p:spTgt spid="62477"/>
                                        </p:tgtEl>
                                      </p:cBhvr>
                                      <p:to x="100000" y="100000"/>
                                    </p:animScale>
                                    <p:animScale>
                                      <p:cBhvr>
                                        <p:cTn id="172" dur="26">
                                          <p:stCondLst>
                                            <p:cond delay="1808"/>
                                          </p:stCondLst>
                                        </p:cTn>
                                        <p:tgtEl>
                                          <p:spTgt spid="62477"/>
                                        </p:tgtEl>
                                      </p:cBhvr>
                                      <p:to x="100000" y="95000"/>
                                    </p:animScale>
                                    <p:animScale>
                                      <p:cBhvr>
                                        <p:cTn id="173" dur="166" decel="50000">
                                          <p:stCondLst>
                                            <p:cond delay="1834"/>
                                          </p:stCondLst>
                                        </p:cTn>
                                        <p:tgtEl>
                                          <p:spTgt spid="62477"/>
                                        </p:tgtEl>
                                      </p:cBhvr>
                                      <p:to x="100000" y="100000"/>
                                    </p:animScale>
                                  </p:childTnLst>
                                </p:cTn>
                              </p:par>
                            </p:childTnLst>
                          </p:cTn>
                        </p:par>
                        <p:par>
                          <p:cTn id="174" fill="hold">
                            <p:stCondLst>
                              <p:cond delay="31000"/>
                            </p:stCondLst>
                            <p:childTnLst>
                              <p:par>
                                <p:cTn id="175" presetID="26" presetClass="entr" presetSubtype="0" fill="hold" nodeType="afterEffect">
                                  <p:stCondLst>
                                    <p:cond delay="1000"/>
                                  </p:stCondLst>
                                  <p:childTnLst>
                                    <p:set>
                                      <p:cBhvr>
                                        <p:cTn id="176" dur="1" fill="hold">
                                          <p:stCondLst>
                                            <p:cond delay="0"/>
                                          </p:stCondLst>
                                        </p:cTn>
                                        <p:tgtEl>
                                          <p:spTgt spid="62479"/>
                                        </p:tgtEl>
                                        <p:attrNameLst>
                                          <p:attrName>style.visibility</p:attrName>
                                        </p:attrNameLst>
                                      </p:cBhvr>
                                      <p:to>
                                        <p:strVal val="visible"/>
                                      </p:to>
                                    </p:set>
                                    <p:animEffect transition="in" filter="wipe(down)">
                                      <p:cBhvr>
                                        <p:cTn id="177" dur="580">
                                          <p:stCondLst>
                                            <p:cond delay="0"/>
                                          </p:stCondLst>
                                        </p:cTn>
                                        <p:tgtEl>
                                          <p:spTgt spid="62479"/>
                                        </p:tgtEl>
                                      </p:cBhvr>
                                    </p:animEffect>
                                    <p:anim calcmode="lin" valueType="num">
                                      <p:cBhvr>
                                        <p:cTn id="178" dur="1822" tmFilter="0,0; 0.14,0.36; 0.43,0.73; 0.71,0.91; 1.0,1.0">
                                          <p:stCondLst>
                                            <p:cond delay="0"/>
                                          </p:stCondLst>
                                        </p:cTn>
                                        <p:tgtEl>
                                          <p:spTgt spid="62479"/>
                                        </p:tgtEl>
                                        <p:attrNameLst>
                                          <p:attrName>ppt_x</p:attrName>
                                        </p:attrNameLst>
                                      </p:cBhvr>
                                      <p:tavLst>
                                        <p:tav tm="0">
                                          <p:val>
                                            <p:strVal val="#ppt_x-0.25"/>
                                          </p:val>
                                        </p:tav>
                                        <p:tav tm="100000">
                                          <p:val>
                                            <p:strVal val="#ppt_x"/>
                                          </p:val>
                                        </p:tav>
                                      </p:tavLst>
                                    </p:anim>
                                    <p:anim calcmode="lin" valueType="num">
                                      <p:cBhvr>
                                        <p:cTn id="179" dur="664" tmFilter="0.0,0.0; 0.25,0.07; 0.50,0.2; 0.75,0.467; 1.0,1.0">
                                          <p:stCondLst>
                                            <p:cond delay="0"/>
                                          </p:stCondLst>
                                        </p:cTn>
                                        <p:tgtEl>
                                          <p:spTgt spid="62479"/>
                                        </p:tgtEl>
                                        <p:attrNameLst>
                                          <p:attrName>ppt_y</p:attrName>
                                        </p:attrNameLst>
                                      </p:cBhvr>
                                      <p:tavLst>
                                        <p:tav tm="0" fmla="#ppt_y-sin(pi*$)/3">
                                          <p:val>
                                            <p:fltVal val="0.5"/>
                                          </p:val>
                                        </p:tav>
                                        <p:tav tm="100000">
                                          <p:val>
                                            <p:fltVal val="1"/>
                                          </p:val>
                                        </p:tav>
                                      </p:tavLst>
                                    </p:anim>
                                    <p:anim calcmode="lin" valueType="num">
                                      <p:cBhvr>
                                        <p:cTn id="180" dur="664" tmFilter="0, 0; 0.125,0.2665; 0.25,0.4; 0.375,0.465; 0.5,0.5;  0.625,0.535; 0.75,0.6; 0.875,0.7335; 1,1">
                                          <p:stCondLst>
                                            <p:cond delay="664"/>
                                          </p:stCondLst>
                                        </p:cTn>
                                        <p:tgtEl>
                                          <p:spTgt spid="62479"/>
                                        </p:tgtEl>
                                        <p:attrNameLst>
                                          <p:attrName>ppt_y</p:attrName>
                                        </p:attrNameLst>
                                      </p:cBhvr>
                                      <p:tavLst>
                                        <p:tav tm="0" fmla="#ppt_y-sin(pi*$)/9">
                                          <p:val>
                                            <p:fltVal val="0"/>
                                          </p:val>
                                        </p:tav>
                                        <p:tav tm="100000">
                                          <p:val>
                                            <p:fltVal val="1"/>
                                          </p:val>
                                        </p:tav>
                                      </p:tavLst>
                                    </p:anim>
                                    <p:anim calcmode="lin" valueType="num">
                                      <p:cBhvr>
                                        <p:cTn id="181" dur="332" tmFilter="0, 0; 0.125,0.2665; 0.25,0.4; 0.375,0.465; 0.5,0.5;  0.625,0.535; 0.75,0.6; 0.875,0.7335; 1,1">
                                          <p:stCondLst>
                                            <p:cond delay="1324"/>
                                          </p:stCondLst>
                                        </p:cTn>
                                        <p:tgtEl>
                                          <p:spTgt spid="62479"/>
                                        </p:tgtEl>
                                        <p:attrNameLst>
                                          <p:attrName>ppt_y</p:attrName>
                                        </p:attrNameLst>
                                      </p:cBhvr>
                                      <p:tavLst>
                                        <p:tav tm="0" fmla="#ppt_y-sin(pi*$)/27">
                                          <p:val>
                                            <p:fltVal val="0"/>
                                          </p:val>
                                        </p:tav>
                                        <p:tav tm="100000">
                                          <p:val>
                                            <p:fltVal val="1"/>
                                          </p:val>
                                        </p:tav>
                                      </p:tavLst>
                                    </p:anim>
                                    <p:anim calcmode="lin" valueType="num">
                                      <p:cBhvr>
                                        <p:cTn id="182" dur="164" tmFilter="0, 0; 0.125,0.2665; 0.25,0.4; 0.375,0.465; 0.5,0.5;  0.625,0.535; 0.75,0.6; 0.875,0.7335; 1,1">
                                          <p:stCondLst>
                                            <p:cond delay="1656"/>
                                          </p:stCondLst>
                                        </p:cTn>
                                        <p:tgtEl>
                                          <p:spTgt spid="62479"/>
                                        </p:tgtEl>
                                        <p:attrNameLst>
                                          <p:attrName>ppt_y</p:attrName>
                                        </p:attrNameLst>
                                      </p:cBhvr>
                                      <p:tavLst>
                                        <p:tav tm="0" fmla="#ppt_y-sin(pi*$)/81">
                                          <p:val>
                                            <p:fltVal val="0"/>
                                          </p:val>
                                        </p:tav>
                                        <p:tav tm="100000">
                                          <p:val>
                                            <p:fltVal val="1"/>
                                          </p:val>
                                        </p:tav>
                                      </p:tavLst>
                                    </p:anim>
                                    <p:animScale>
                                      <p:cBhvr>
                                        <p:cTn id="183" dur="26">
                                          <p:stCondLst>
                                            <p:cond delay="650"/>
                                          </p:stCondLst>
                                        </p:cTn>
                                        <p:tgtEl>
                                          <p:spTgt spid="62479"/>
                                        </p:tgtEl>
                                      </p:cBhvr>
                                      <p:to x="100000" y="60000"/>
                                    </p:animScale>
                                    <p:animScale>
                                      <p:cBhvr>
                                        <p:cTn id="184" dur="166" decel="50000">
                                          <p:stCondLst>
                                            <p:cond delay="676"/>
                                          </p:stCondLst>
                                        </p:cTn>
                                        <p:tgtEl>
                                          <p:spTgt spid="62479"/>
                                        </p:tgtEl>
                                      </p:cBhvr>
                                      <p:to x="100000" y="100000"/>
                                    </p:animScale>
                                    <p:animScale>
                                      <p:cBhvr>
                                        <p:cTn id="185" dur="26">
                                          <p:stCondLst>
                                            <p:cond delay="1312"/>
                                          </p:stCondLst>
                                        </p:cTn>
                                        <p:tgtEl>
                                          <p:spTgt spid="62479"/>
                                        </p:tgtEl>
                                      </p:cBhvr>
                                      <p:to x="100000" y="80000"/>
                                    </p:animScale>
                                    <p:animScale>
                                      <p:cBhvr>
                                        <p:cTn id="186" dur="166" decel="50000">
                                          <p:stCondLst>
                                            <p:cond delay="1338"/>
                                          </p:stCondLst>
                                        </p:cTn>
                                        <p:tgtEl>
                                          <p:spTgt spid="62479"/>
                                        </p:tgtEl>
                                      </p:cBhvr>
                                      <p:to x="100000" y="100000"/>
                                    </p:animScale>
                                    <p:animScale>
                                      <p:cBhvr>
                                        <p:cTn id="187" dur="26">
                                          <p:stCondLst>
                                            <p:cond delay="1642"/>
                                          </p:stCondLst>
                                        </p:cTn>
                                        <p:tgtEl>
                                          <p:spTgt spid="62479"/>
                                        </p:tgtEl>
                                      </p:cBhvr>
                                      <p:to x="100000" y="90000"/>
                                    </p:animScale>
                                    <p:animScale>
                                      <p:cBhvr>
                                        <p:cTn id="188" dur="166" decel="50000">
                                          <p:stCondLst>
                                            <p:cond delay="1668"/>
                                          </p:stCondLst>
                                        </p:cTn>
                                        <p:tgtEl>
                                          <p:spTgt spid="62479"/>
                                        </p:tgtEl>
                                      </p:cBhvr>
                                      <p:to x="100000" y="100000"/>
                                    </p:animScale>
                                    <p:animScale>
                                      <p:cBhvr>
                                        <p:cTn id="189" dur="26">
                                          <p:stCondLst>
                                            <p:cond delay="1808"/>
                                          </p:stCondLst>
                                        </p:cTn>
                                        <p:tgtEl>
                                          <p:spTgt spid="62479"/>
                                        </p:tgtEl>
                                      </p:cBhvr>
                                      <p:to x="100000" y="95000"/>
                                    </p:animScale>
                                    <p:animScale>
                                      <p:cBhvr>
                                        <p:cTn id="190" dur="166" decel="50000">
                                          <p:stCondLst>
                                            <p:cond delay="1834"/>
                                          </p:stCondLst>
                                        </p:cTn>
                                        <p:tgtEl>
                                          <p:spTgt spid="6247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99592" y="692696"/>
            <a:ext cx="3960440" cy="1477328"/>
          </a:xfrm>
          <a:prstGeom prst="rect">
            <a:avLst/>
          </a:prstGeom>
          <a:noFill/>
        </p:spPr>
        <p:txBody>
          <a:bodyPr wrap="square" rtlCol="0">
            <a:spAutoFit/>
          </a:bodyPr>
          <a:lstStyle/>
          <a:p>
            <a:r>
              <a:rPr lang="fr-BE" dirty="0" smtClean="0"/>
              <a:t>12. </a:t>
            </a:r>
            <a:r>
              <a:rPr lang="fr-BE" dirty="0" smtClean="0">
                <a:solidFill>
                  <a:schemeClr val="accent1">
                    <a:lumMod val="50000"/>
                  </a:schemeClr>
                </a:solidFill>
                <a:latin typeface="Action of the Time New" pitchFamily="82" charset="0"/>
              </a:rPr>
              <a:t>La juste courbe</a:t>
            </a:r>
            <a:r>
              <a:rPr lang="fr-BE" dirty="0" smtClean="0">
                <a:solidFill>
                  <a:schemeClr val="accent1">
                    <a:lumMod val="50000"/>
                  </a:schemeClr>
                </a:solidFill>
              </a:rPr>
              <a:t> </a:t>
            </a:r>
            <a:r>
              <a:rPr lang="fr-BE" dirty="0" smtClean="0"/>
              <a:t>? Simplifiée certes, cette schématisation de notre </a:t>
            </a:r>
            <a:r>
              <a:rPr lang="fr-BE" dirty="0" smtClean="0">
                <a:solidFill>
                  <a:schemeClr val="bg1">
                    <a:lumMod val="85000"/>
                    <a:lumOff val="15000"/>
                  </a:schemeClr>
                </a:solidFill>
                <a:latin typeface="Action of the Time New" pitchFamily="82" charset="0"/>
              </a:rPr>
              <a:t>consommation</a:t>
            </a:r>
            <a:r>
              <a:rPr lang="fr-BE" dirty="0" smtClean="0"/>
              <a:t> d’énergie depuis 1945  se cache parmi d’autres bien plus abusives…</a:t>
            </a:r>
            <a:endParaRPr lang="fr-BE" dirty="0"/>
          </a:p>
        </p:txBody>
      </p:sp>
      <p:cxnSp>
        <p:nvCxnSpPr>
          <p:cNvPr id="4" name="Connecteur droit avec flèche 3"/>
          <p:cNvCxnSpPr/>
          <p:nvPr/>
        </p:nvCxnSpPr>
        <p:spPr>
          <a:xfrm flipV="1">
            <a:off x="1115616" y="2708920"/>
            <a:ext cx="3240360" cy="72008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Forme libre 8"/>
          <p:cNvSpPr/>
          <p:nvPr/>
        </p:nvSpPr>
        <p:spPr>
          <a:xfrm>
            <a:off x="395536" y="4221088"/>
            <a:ext cx="4739425" cy="1212086"/>
          </a:xfrm>
          <a:custGeom>
            <a:avLst/>
            <a:gdLst>
              <a:gd name="connsiteX0" fmla="*/ 0 w 4739425"/>
              <a:gd name="connsiteY0" fmla="*/ 875764 h 1212086"/>
              <a:gd name="connsiteX1" fmla="*/ 347729 w 4739425"/>
              <a:gd name="connsiteY1" fmla="*/ 875764 h 1212086"/>
              <a:gd name="connsiteX2" fmla="*/ 579549 w 4739425"/>
              <a:gd name="connsiteY2" fmla="*/ 837127 h 1212086"/>
              <a:gd name="connsiteX3" fmla="*/ 695459 w 4739425"/>
              <a:gd name="connsiteY3" fmla="*/ 824248 h 1212086"/>
              <a:gd name="connsiteX4" fmla="*/ 785611 w 4739425"/>
              <a:gd name="connsiteY4" fmla="*/ 798491 h 1212086"/>
              <a:gd name="connsiteX5" fmla="*/ 824248 w 4739425"/>
              <a:gd name="connsiteY5" fmla="*/ 785612 h 1212086"/>
              <a:gd name="connsiteX6" fmla="*/ 862884 w 4739425"/>
              <a:gd name="connsiteY6" fmla="*/ 759854 h 1212086"/>
              <a:gd name="connsiteX7" fmla="*/ 953036 w 4739425"/>
              <a:gd name="connsiteY7" fmla="*/ 734096 h 1212086"/>
              <a:gd name="connsiteX8" fmla="*/ 991673 w 4739425"/>
              <a:gd name="connsiteY8" fmla="*/ 708338 h 1212086"/>
              <a:gd name="connsiteX9" fmla="*/ 1120462 w 4739425"/>
              <a:gd name="connsiteY9" fmla="*/ 656823 h 1212086"/>
              <a:gd name="connsiteX10" fmla="*/ 1210614 w 4739425"/>
              <a:gd name="connsiteY10" fmla="*/ 618186 h 1212086"/>
              <a:gd name="connsiteX11" fmla="*/ 1249251 w 4739425"/>
              <a:gd name="connsiteY11" fmla="*/ 579550 h 1212086"/>
              <a:gd name="connsiteX12" fmla="*/ 1313645 w 4739425"/>
              <a:gd name="connsiteY12" fmla="*/ 476519 h 1212086"/>
              <a:gd name="connsiteX13" fmla="*/ 1352282 w 4739425"/>
              <a:gd name="connsiteY13" fmla="*/ 399245 h 1212086"/>
              <a:gd name="connsiteX14" fmla="*/ 1416676 w 4739425"/>
              <a:gd name="connsiteY14" fmla="*/ 321972 h 1212086"/>
              <a:gd name="connsiteX15" fmla="*/ 1455313 w 4739425"/>
              <a:gd name="connsiteY15" fmla="*/ 296214 h 1212086"/>
              <a:gd name="connsiteX16" fmla="*/ 1481070 w 4739425"/>
              <a:gd name="connsiteY16" fmla="*/ 257578 h 1212086"/>
              <a:gd name="connsiteX17" fmla="*/ 1596980 w 4739425"/>
              <a:gd name="connsiteY17" fmla="*/ 193183 h 1212086"/>
              <a:gd name="connsiteX18" fmla="*/ 1635617 w 4739425"/>
              <a:gd name="connsiteY18" fmla="*/ 167426 h 1212086"/>
              <a:gd name="connsiteX19" fmla="*/ 1687132 w 4739425"/>
              <a:gd name="connsiteY19" fmla="*/ 154547 h 1212086"/>
              <a:gd name="connsiteX20" fmla="*/ 2575774 w 4739425"/>
              <a:gd name="connsiteY20" fmla="*/ 141668 h 1212086"/>
              <a:gd name="connsiteX21" fmla="*/ 2627290 w 4739425"/>
              <a:gd name="connsiteY21" fmla="*/ 64395 h 1212086"/>
              <a:gd name="connsiteX22" fmla="*/ 2743200 w 4739425"/>
              <a:gd name="connsiteY22" fmla="*/ 0 h 1212086"/>
              <a:gd name="connsiteX23" fmla="*/ 3103808 w 4739425"/>
              <a:gd name="connsiteY23" fmla="*/ 38637 h 1212086"/>
              <a:gd name="connsiteX24" fmla="*/ 3142445 w 4739425"/>
              <a:gd name="connsiteY24" fmla="*/ 51516 h 1212086"/>
              <a:gd name="connsiteX25" fmla="*/ 3181082 w 4739425"/>
              <a:gd name="connsiteY25" fmla="*/ 90153 h 1212086"/>
              <a:gd name="connsiteX26" fmla="*/ 3193960 w 4739425"/>
              <a:gd name="connsiteY26" fmla="*/ 128789 h 1212086"/>
              <a:gd name="connsiteX27" fmla="*/ 3232597 w 4739425"/>
              <a:gd name="connsiteY27" fmla="*/ 180305 h 1212086"/>
              <a:gd name="connsiteX28" fmla="*/ 3245476 w 4739425"/>
              <a:gd name="connsiteY28" fmla="*/ 334851 h 1212086"/>
              <a:gd name="connsiteX29" fmla="*/ 3271234 w 4739425"/>
              <a:gd name="connsiteY29" fmla="*/ 412124 h 1212086"/>
              <a:gd name="connsiteX30" fmla="*/ 3284113 w 4739425"/>
              <a:gd name="connsiteY30" fmla="*/ 450761 h 1212086"/>
              <a:gd name="connsiteX31" fmla="*/ 3309870 w 4739425"/>
              <a:gd name="connsiteY31" fmla="*/ 605307 h 1212086"/>
              <a:gd name="connsiteX32" fmla="*/ 3322749 w 4739425"/>
              <a:gd name="connsiteY32" fmla="*/ 643944 h 1212086"/>
              <a:gd name="connsiteX33" fmla="*/ 3387143 w 4739425"/>
              <a:gd name="connsiteY33" fmla="*/ 721217 h 1212086"/>
              <a:gd name="connsiteX34" fmla="*/ 3825025 w 4739425"/>
              <a:gd name="connsiteY34" fmla="*/ 734096 h 1212086"/>
              <a:gd name="connsiteX35" fmla="*/ 3876541 w 4739425"/>
              <a:gd name="connsiteY35" fmla="*/ 759854 h 1212086"/>
              <a:gd name="connsiteX36" fmla="*/ 3966693 w 4739425"/>
              <a:gd name="connsiteY36" fmla="*/ 785612 h 1212086"/>
              <a:gd name="connsiteX37" fmla="*/ 4095482 w 4739425"/>
              <a:gd name="connsiteY37" fmla="*/ 850006 h 1212086"/>
              <a:gd name="connsiteX38" fmla="*/ 4159876 w 4739425"/>
              <a:gd name="connsiteY38" fmla="*/ 888643 h 1212086"/>
              <a:gd name="connsiteX39" fmla="*/ 4250028 w 4739425"/>
              <a:gd name="connsiteY39" fmla="*/ 927279 h 1212086"/>
              <a:gd name="connsiteX40" fmla="*/ 4288665 w 4739425"/>
              <a:gd name="connsiteY40" fmla="*/ 953037 h 1212086"/>
              <a:gd name="connsiteX41" fmla="*/ 4365938 w 4739425"/>
              <a:gd name="connsiteY41" fmla="*/ 978795 h 1212086"/>
              <a:gd name="connsiteX42" fmla="*/ 4404574 w 4739425"/>
              <a:gd name="connsiteY42" fmla="*/ 1004553 h 1212086"/>
              <a:gd name="connsiteX43" fmla="*/ 4546242 w 4739425"/>
              <a:gd name="connsiteY43" fmla="*/ 1081826 h 1212086"/>
              <a:gd name="connsiteX44" fmla="*/ 4636394 w 4739425"/>
              <a:gd name="connsiteY44" fmla="*/ 1159099 h 1212086"/>
              <a:gd name="connsiteX45" fmla="*/ 4687910 w 4739425"/>
              <a:gd name="connsiteY45" fmla="*/ 1184857 h 1212086"/>
              <a:gd name="connsiteX46" fmla="*/ 4726546 w 4739425"/>
              <a:gd name="connsiteY46" fmla="*/ 1210614 h 1212086"/>
              <a:gd name="connsiteX47" fmla="*/ 4739425 w 4739425"/>
              <a:gd name="connsiteY47" fmla="*/ 1197736 h 121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739425" h="1212086">
                <a:moveTo>
                  <a:pt x="0" y="875764"/>
                </a:moveTo>
                <a:cubicBezTo>
                  <a:pt x="134229" y="920508"/>
                  <a:pt x="42054" y="894869"/>
                  <a:pt x="347729" y="875764"/>
                </a:cubicBezTo>
                <a:cubicBezTo>
                  <a:pt x="541120" y="863677"/>
                  <a:pt x="357474" y="861802"/>
                  <a:pt x="579549" y="837127"/>
                </a:cubicBezTo>
                <a:lnTo>
                  <a:pt x="695459" y="824248"/>
                </a:lnTo>
                <a:cubicBezTo>
                  <a:pt x="788098" y="793368"/>
                  <a:pt x="672411" y="830833"/>
                  <a:pt x="785611" y="798491"/>
                </a:cubicBezTo>
                <a:cubicBezTo>
                  <a:pt x="798664" y="794762"/>
                  <a:pt x="811369" y="789905"/>
                  <a:pt x="824248" y="785612"/>
                </a:cubicBezTo>
                <a:cubicBezTo>
                  <a:pt x="837127" y="777026"/>
                  <a:pt x="848657" y="765951"/>
                  <a:pt x="862884" y="759854"/>
                </a:cubicBezTo>
                <a:cubicBezTo>
                  <a:pt x="920659" y="735093"/>
                  <a:pt x="902908" y="759160"/>
                  <a:pt x="953036" y="734096"/>
                </a:cubicBezTo>
                <a:cubicBezTo>
                  <a:pt x="966880" y="727174"/>
                  <a:pt x="977619" y="714824"/>
                  <a:pt x="991673" y="708338"/>
                </a:cubicBezTo>
                <a:cubicBezTo>
                  <a:pt x="1033654" y="688962"/>
                  <a:pt x="1081991" y="682471"/>
                  <a:pt x="1120462" y="656823"/>
                </a:cubicBezTo>
                <a:cubicBezTo>
                  <a:pt x="1173826" y="621246"/>
                  <a:pt x="1144082" y="634819"/>
                  <a:pt x="1210614" y="618186"/>
                </a:cubicBezTo>
                <a:cubicBezTo>
                  <a:pt x="1223493" y="605307"/>
                  <a:pt x="1240406" y="595471"/>
                  <a:pt x="1249251" y="579550"/>
                </a:cubicBezTo>
                <a:cubicBezTo>
                  <a:pt x="1312359" y="465955"/>
                  <a:pt x="1233914" y="529671"/>
                  <a:pt x="1313645" y="476519"/>
                </a:cubicBezTo>
                <a:cubicBezTo>
                  <a:pt x="1387461" y="365795"/>
                  <a:pt x="1298963" y="505883"/>
                  <a:pt x="1352282" y="399245"/>
                </a:cubicBezTo>
                <a:cubicBezTo>
                  <a:pt x="1366754" y="370300"/>
                  <a:pt x="1392262" y="342317"/>
                  <a:pt x="1416676" y="321972"/>
                </a:cubicBezTo>
                <a:cubicBezTo>
                  <a:pt x="1428567" y="312063"/>
                  <a:pt x="1442434" y="304800"/>
                  <a:pt x="1455313" y="296214"/>
                </a:cubicBezTo>
                <a:cubicBezTo>
                  <a:pt x="1463899" y="283335"/>
                  <a:pt x="1469422" y="267770"/>
                  <a:pt x="1481070" y="257578"/>
                </a:cubicBezTo>
                <a:cubicBezTo>
                  <a:pt x="1589350" y="162832"/>
                  <a:pt x="1520331" y="231507"/>
                  <a:pt x="1596980" y="193183"/>
                </a:cubicBezTo>
                <a:cubicBezTo>
                  <a:pt x="1610824" y="186261"/>
                  <a:pt x="1621390" y="173523"/>
                  <a:pt x="1635617" y="167426"/>
                </a:cubicBezTo>
                <a:cubicBezTo>
                  <a:pt x="1651886" y="160454"/>
                  <a:pt x="1669438" y="155032"/>
                  <a:pt x="1687132" y="154547"/>
                </a:cubicBezTo>
                <a:cubicBezTo>
                  <a:pt x="1983266" y="146434"/>
                  <a:pt x="2279560" y="145961"/>
                  <a:pt x="2575774" y="141668"/>
                </a:cubicBezTo>
                <a:cubicBezTo>
                  <a:pt x="2592946" y="115910"/>
                  <a:pt x="2601532" y="81567"/>
                  <a:pt x="2627290" y="64395"/>
                </a:cubicBezTo>
                <a:cubicBezTo>
                  <a:pt x="2715859" y="5349"/>
                  <a:pt x="2675195" y="22668"/>
                  <a:pt x="2743200" y="0"/>
                </a:cubicBezTo>
                <a:cubicBezTo>
                  <a:pt x="2913452" y="14188"/>
                  <a:pt x="2978781" y="2915"/>
                  <a:pt x="3103808" y="38637"/>
                </a:cubicBezTo>
                <a:cubicBezTo>
                  <a:pt x="3116861" y="42367"/>
                  <a:pt x="3129566" y="47223"/>
                  <a:pt x="3142445" y="51516"/>
                </a:cubicBezTo>
                <a:cubicBezTo>
                  <a:pt x="3155324" y="64395"/>
                  <a:pt x="3170979" y="74998"/>
                  <a:pt x="3181082" y="90153"/>
                </a:cubicBezTo>
                <a:cubicBezTo>
                  <a:pt x="3188612" y="101448"/>
                  <a:pt x="3187225" y="117002"/>
                  <a:pt x="3193960" y="128789"/>
                </a:cubicBezTo>
                <a:cubicBezTo>
                  <a:pt x="3204610" y="147426"/>
                  <a:pt x="3219718" y="163133"/>
                  <a:pt x="3232597" y="180305"/>
                </a:cubicBezTo>
                <a:cubicBezTo>
                  <a:pt x="3236890" y="231820"/>
                  <a:pt x="3236977" y="283860"/>
                  <a:pt x="3245476" y="334851"/>
                </a:cubicBezTo>
                <a:cubicBezTo>
                  <a:pt x="3249940" y="361633"/>
                  <a:pt x="3262648" y="386366"/>
                  <a:pt x="3271234" y="412124"/>
                </a:cubicBezTo>
                <a:lnTo>
                  <a:pt x="3284113" y="450761"/>
                </a:lnTo>
                <a:cubicBezTo>
                  <a:pt x="3294565" y="534384"/>
                  <a:pt x="3290960" y="539122"/>
                  <a:pt x="3309870" y="605307"/>
                </a:cubicBezTo>
                <a:cubicBezTo>
                  <a:pt x="3313600" y="618360"/>
                  <a:pt x="3317401" y="631466"/>
                  <a:pt x="3322749" y="643944"/>
                </a:cubicBezTo>
                <a:cubicBezTo>
                  <a:pt x="3332981" y="667818"/>
                  <a:pt x="3350630" y="718257"/>
                  <a:pt x="3387143" y="721217"/>
                </a:cubicBezTo>
                <a:cubicBezTo>
                  <a:pt x="3532689" y="733018"/>
                  <a:pt x="3679064" y="729803"/>
                  <a:pt x="3825025" y="734096"/>
                </a:cubicBezTo>
                <a:cubicBezTo>
                  <a:pt x="3842197" y="742682"/>
                  <a:pt x="3858894" y="752291"/>
                  <a:pt x="3876541" y="759854"/>
                </a:cubicBezTo>
                <a:cubicBezTo>
                  <a:pt x="3902409" y="770941"/>
                  <a:pt x="3940549" y="779076"/>
                  <a:pt x="3966693" y="785612"/>
                </a:cubicBezTo>
                <a:cubicBezTo>
                  <a:pt x="4053713" y="843625"/>
                  <a:pt x="3946363" y="775446"/>
                  <a:pt x="4095482" y="850006"/>
                </a:cubicBezTo>
                <a:cubicBezTo>
                  <a:pt x="4117871" y="861201"/>
                  <a:pt x="4137487" y="877448"/>
                  <a:pt x="4159876" y="888643"/>
                </a:cubicBezTo>
                <a:cubicBezTo>
                  <a:pt x="4304376" y="960894"/>
                  <a:pt x="4062418" y="820074"/>
                  <a:pt x="4250028" y="927279"/>
                </a:cubicBezTo>
                <a:cubicBezTo>
                  <a:pt x="4263467" y="934959"/>
                  <a:pt x="4274520" y="946750"/>
                  <a:pt x="4288665" y="953037"/>
                </a:cubicBezTo>
                <a:cubicBezTo>
                  <a:pt x="4313476" y="964064"/>
                  <a:pt x="4365938" y="978795"/>
                  <a:pt x="4365938" y="978795"/>
                </a:cubicBezTo>
                <a:cubicBezTo>
                  <a:pt x="4378817" y="987381"/>
                  <a:pt x="4390986" y="997141"/>
                  <a:pt x="4404574" y="1004553"/>
                </a:cubicBezTo>
                <a:cubicBezTo>
                  <a:pt x="4431494" y="1019237"/>
                  <a:pt x="4511919" y="1052407"/>
                  <a:pt x="4546242" y="1081826"/>
                </a:cubicBezTo>
                <a:cubicBezTo>
                  <a:pt x="4609155" y="1135751"/>
                  <a:pt x="4577264" y="1125310"/>
                  <a:pt x="4636394" y="1159099"/>
                </a:cubicBezTo>
                <a:cubicBezTo>
                  <a:pt x="4653063" y="1168624"/>
                  <a:pt x="4671241" y="1175332"/>
                  <a:pt x="4687910" y="1184857"/>
                </a:cubicBezTo>
                <a:cubicBezTo>
                  <a:pt x="4701349" y="1192536"/>
                  <a:pt x="4711530" y="1206860"/>
                  <a:pt x="4726546" y="1210614"/>
                </a:cubicBezTo>
                <a:cubicBezTo>
                  <a:pt x="4732436" y="1212086"/>
                  <a:pt x="4735132" y="1202029"/>
                  <a:pt x="4739425" y="1197736"/>
                </a:cubicBezTo>
              </a:path>
            </a:pathLst>
          </a:custGeom>
          <a:ln w="508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1" name="Forme libre 10"/>
          <p:cNvSpPr/>
          <p:nvPr/>
        </p:nvSpPr>
        <p:spPr>
          <a:xfrm>
            <a:off x="4932040" y="1484784"/>
            <a:ext cx="3289348" cy="2683745"/>
          </a:xfrm>
          <a:custGeom>
            <a:avLst/>
            <a:gdLst>
              <a:gd name="connsiteX0" fmla="*/ 18114 w 3289348"/>
              <a:gd name="connsiteY0" fmla="*/ 2678805 h 2683745"/>
              <a:gd name="connsiteX1" fmla="*/ 159782 w 3289348"/>
              <a:gd name="connsiteY1" fmla="*/ 2640169 h 2683745"/>
              <a:gd name="connsiteX2" fmla="*/ 198418 w 3289348"/>
              <a:gd name="connsiteY2" fmla="*/ 2627290 h 2683745"/>
              <a:gd name="connsiteX3" fmla="*/ 301449 w 3289348"/>
              <a:gd name="connsiteY3" fmla="*/ 2601532 h 2683745"/>
              <a:gd name="connsiteX4" fmla="*/ 378722 w 3289348"/>
              <a:gd name="connsiteY4" fmla="*/ 2575774 h 2683745"/>
              <a:gd name="connsiteX5" fmla="*/ 417359 w 3289348"/>
              <a:gd name="connsiteY5" fmla="*/ 2562895 h 2683745"/>
              <a:gd name="connsiteX6" fmla="*/ 468874 w 3289348"/>
              <a:gd name="connsiteY6" fmla="*/ 2550016 h 2683745"/>
              <a:gd name="connsiteX7" fmla="*/ 533269 w 3289348"/>
              <a:gd name="connsiteY7" fmla="*/ 2537138 h 2683745"/>
              <a:gd name="connsiteX8" fmla="*/ 571905 w 3289348"/>
              <a:gd name="connsiteY8" fmla="*/ 2524259 h 2683745"/>
              <a:gd name="connsiteX9" fmla="*/ 1280243 w 3289348"/>
              <a:gd name="connsiteY9" fmla="*/ 2511380 h 2683745"/>
              <a:gd name="connsiteX10" fmla="*/ 1409032 w 3289348"/>
              <a:gd name="connsiteY10" fmla="*/ 2421228 h 2683745"/>
              <a:gd name="connsiteX11" fmla="*/ 1447669 w 3289348"/>
              <a:gd name="connsiteY11" fmla="*/ 2408349 h 2683745"/>
              <a:gd name="connsiteX12" fmla="*/ 1499184 w 3289348"/>
              <a:gd name="connsiteY12" fmla="*/ 2395470 h 2683745"/>
              <a:gd name="connsiteX13" fmla="*/ 1537821 w 3289348"/>
              <a:gd name="connsiteY13" fmla="*/ 2382591 h 2683745"/>
              <a:gd name="connsiteX14" fmla="*/ 1589336 w 3289348"/>
              <a:gd name="connsiteY14" fmla="*/ 2369712 h 2683745"/>
              <a:gd name="connsiteX15" fmla="*/ 1666610 w 3289348"/>
              <a:gd name="connsiteY15" fmla="*/ 2343954 h 2683745"/>
              <a:gd name="connsiteX16" fmla="*/ 1743883 w 3289348"/>
              <a:gd name="connsiteY16" fmla="*/ 2305318 h 2683745"/>
              <a:gd name="connsiteX17" fmla="*/ 1782520 w 3289348"/>
              <a:gd name="connsiteY17" fmla="*/ 2266681 h 2683745"/>
              <a:gd name="connsiteX18" fmla="*/ 1834035 w 3289348"/>
              <a:gd name="connsiteY18" fmla="*/ 2240923 h 2683745"/>
              <a:gd name="connsiteX19" fmla="*/ 1975703 w 3289348"/>
              <a:gd name="connsiteY19" fmla="*/ 2137892 h 2683745"/>
              <a:gd name="connsiteX20" fmla="*/ 2027218 w 3289348"/>
              <a:gd name="connsiteY20" fmla="*/ 2073498 h 2683745"/>
              <a:gd name="connsiteX21" fmla="*/ 2143128 w 3289348"/>
              <a:gd name="connsiteY21" fmla="*/ 1996225 h 2683745"/>
              <a:gd name="connsiteX22" fmla="*/ 2284796 w 3289348"/>
              <a:gd name="connsiteY22" fmla="*/ 1893194 h 2683745"/>
              <a:gd name="connsiteX23" fmla="*/ 2336311 w 3289348"/>
              <a:gd name="connsiteY23" fmla="*/ 1841678 h 2683745"/>
              <a:gd name="connsiteX24" fmla="*/ 2400705 w 3289348"/>
              <a:gd name="connsiteY24" fmla="*/ 1803042 h 2683745"/>
              <a:gd name="connsiteX25" fmla="*/ 2439342 w 3289348"/>
              <a:gd name="connsiteY25" fmla="*/ 1764405 h 2683745"/>
              <a:gd name="connsiteX26" fmla="*/ 2490858 w 3289348"/>
              <a:gd name="connsiteY26" fmla="*/ 1738647 h 2683745"/>
              <a:gd name="connsiteX27" fmla="*/ 2529494 w 3289348"/>
              <a:gd name="connsiteY27" fmla="*/ 1712890 h 2683745"/>
              <a:gd name="connsiteX28" fmla="*/ 2555252 w 3289348"/>
              <a:gd name="connsiteY28" fmla="*/ 1674253 h 2683745"/>
              <a:gd name="connsiteX29" fmla="*/ 2593889 w 3289348"/>
              <a:gd name="connsiteY29" fmla="*/ 1635616 h 2683745"/>
              <a:gd name="connsiteX30" fmla="*/ 2671162 w 3289348"/>
              <a:gd name="connsiteY30" fmla="*/ 1287887 h 2683745"/>
              <a:gd name="connsiteX31" fmla="*/ 2709798 w 3289348"/>
              <a:gd name="connsiteY31" fmla="*/ 1262129 h 2683745"/>
              <a:gd name="connsiteX32" fmla="*/ 2774193 w 3289348"/>
              <a:gd name="connsiteY32" fmla="*/ 1171977 h 2683745"/>
              <a:gd name="connsiteX33" fmla="*/ 2799951 w 3289348"/>
              <a:gd name="connsiteY33" fmla="*/ 1133340 h 2683745"/>
              <a:gd name="connsiteX34" fmla="*/ 2812829 w 3289348"/>
              <a:gd name="connsiteY34" fmla="*/ 1094704 h 2683745"/>
              <a:gd name="connsiteX35" fmla="*/ 2851466 w 3289348"/>
              <a:gd name="connsiteY35" fmla="*/ 1081825 h 2683745"/>
              <a:gd name="connsiteX36" fmla="*/ 2915860 w 3289348"/>
              <a:gd name="connsiteY36" fmla="*/ 1004552 h 2683745"/>
              <a:gd name="connsiteX37" fmla="*/ 2967376 w 3289348"/>
              <a:gd name="connsiteY37" fmla="*/ 978794 h 2683745"/>
              <a:gd name="connsiteX38" fmla="*/ 3006013 w 3289348"/>
              <a:gd name="connsiteY38" fmla="*/ 940157 h 2683745"/>
              <a:gd name="connsiteX39" fmla="*/ 3044649 w 3289348"/>
              <a:gd name="connsiteY39" fmla="*/ 914400 h 2683745"/>
              <a:gd name="connsiteX40" fmla="*/ 3096165 w 3289348"/>
              <a:gd name="connsiteY40" fmla="*/ 837126 h 2683745"/>
              <a:gd name="connsiteX41" fmla="*/ 3121922 w 3289348"/>
              <a:gd name="connsiteY41" fmla="*/ 798490 h 2683745"/>
              <a:gd name="connsiteX42" fmla="*/ 3147680 w 3289348"/>
              <a:gd name="connsiteY42" fmla="*/ 721216 h 2683745"/>
              <a:gd name="connsiteX43" fmla="*/ 3173438 w 3289348"/>
              <a:gd name="connsiteY43" fmla="*/ 631064 h 2683745"/>
              <a:gd name="connsiteX44" fmla="*/ 3199196 w 3289348"/>
              <a:gd name="connsiteY44" fmla="*/ 412123 h 2683745"/>
              <a:gd name="connsiteX45" fmla="*/ 3212074 w 3289348"/>
              <a:gd name="connsiteY45" fmla="*/ 360608 h 2683745"/>
              <a:gd name="connsiteX46" fmla="*/ 3224953 w 3289348"/>
              <a:gd name="connsiteY46" fmla="*/ 193183 h 2683745"/>
              <a:gd name="connsiteX47" fmla="*/ 3250711 w 3289348"/>
              <a:gd name="connsiteY47" fmla="*/ 115909 h 2683745"/>
              <a:gd name="connsiteX48" fmla="*/ 3276469 w 3289348"/>
              <a:gd name="connsiteY48" fmla="*/ 25757 h 2683745"/>
              <a:gd name="connsiteX49" fmla="*/ 3289348 w 3289348"/>
              <a:gd name="connsiteY49" fmla="*/ 0 h 2683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89348" h="2683745">
                <a:moveTo>
                  <a:pt x="18114" y="2678805"/>
                </a:moveTo>
                <a:cubicBezTo>
                  <a:pt x="107048" y="2649160"/>
                  <a:pt x="0" y="2683745"/>
                  <a:pt x="159782" y="2640169"/>
                </a:cubicBezTo>
                <a:cubicBezTo>
                  <a:pt x="172879" y="2636597"/>
                  <a:pt x="185321" y="2630862"/>
                  <a:pt x="198418" y="2627290"/>
                </a:cubicBezTo>
                <a:cubicBezTo>
                  <a:pt x="232571" y="2617975"/>
                  <a:pt x="267865" y="2612727"/>
                  <a:pt x="301449" y="2601532"/>
                </a:cubicBezTo>
                <a:lnTo>
                  <a:pt x="378722" y="2575774"/>
                </a:lnTo>
                <a:cubicBezTo>
                  <a:pt x="391601" y="2571481"/>
                  <a:pt x="404189" y="2566188"/>
                  <a:pt x="417359" y="2562895"/>
                </a:cubicBezTo>
                <a:cubicBezTo>
                  <a:pt x="434531" y="2558602"/>
                  <a:pt x="451595" y="2553856"/>
                  <a:pt x="468874" y="2550016"/>
                </a:cubicBezTo>
                <a:cubicBezTo>
                  <a:pt x="490243" y="2545268"/>
                  <a:pt x="512033" y="2542447"/>
                  <a:pt x="533269" y="2537138"/>
                </a:cubicBezTo>
                <a:cubicBezTo>
                  <a:pt x="546439" y="2533846"/>
                  <a:pt x="558338" y="2524727"/>
                  <a:pt x="571905" y="2524259"/>
                </a:cubicBezTo>
                <a:cubicBezTo>
                  <a:pt x="807916" y="2516121"/>
                  <a:pt x="1044130" y="2515673"/>
                  <a:pt x="1280243" y="2511380"/>
                </a:cubicBezTo>
                <a:cubicBezTo>
                  <a:pt x="1303754" y="2493747"/>
                  <a:pt x="1390004" y="2427571"/>
                  <a:pt x="1409032" y="2421228"/>
                </a:cubicBezTo>
                <a:cubicBezTo>
                  <a:pt x="1421911" y="2416935"/>
                  <a:pt x="1434616" y="2412079"/>
                  <a:pt x="1447669" y="2408349"/>
                </a:cubicBezTo>
                <a:cubicBezTo>
                  <a:pt x="1464688" y="2403486"/>
                  <a:pt x="1482165" y="2400333"/>
                  <a:pt x="1499184" y="2395470"/>
                </a:cubicBezTo>
                <a:cubicBezTo>
                  <a:pt x="1512237" y="2391740"/>
                  <a:pt x="1524768" y="2386321"/>
                  <a:pt x="1537821" y="2382591"/>
                </a:cubicBezTo>
                <a:cubicBezTo>
                  <a:pt x="1554840" y="2377728"/>
                  <a:pt x="1572382" y="2374798"/>
                  <a:pt x="1589336" y="2369712"/>
                </a:cubicBezTo>
                <a:cubicBezTo>
                  <a:pt x="1615342" y="2361910"/>
                  <a:pt x="1644019" y="2359015"/>
                  <a:pt x="1666610" y="2343954"/>
                </a:cubicBezTo>
                <a:cubicBezTo>
                  <a:pt x="1716542" y="2310667"/>
                  <a:pt x="1690562" y="2323092"/>
                  <a:pt x="1743883" y="2305318"/>
                </a:cubicBezTo>
                <a:cubicBezTo>
                  <a:pt x="1756762" y="2292439"/>
                  <a:pt x="1767699" y="2277268"/>
                  <a:pt x="1782520" y="2266681"/>
                </a:cubicBezTo>
                <a:cubicBezTo>
                  <a:pt x="1798142" y="2255522"/>
                  <a:pt x="1817572" y="2250801"/>
                  <a:pt x="1834035" y="2240923"/>
                </a:cubicBezTo>
                <a:cubicBezTo>
                  <a:pt x="1867619" y="2220773"/>
                  <a:pt x="1946239" y="2167356"/>
                  <a:pt x="1975703" y="2137892"/>
                </a:cubicBezTo>
                <a:cubicBezTo>
                  <a:pt x="1995140" y="2118455"/>
                  <a:pt x="2007781" y="2092935"/>
                  <a:pt x="2027218" y="2073498"/>
                </a:cubicBezTo>
                <a:cubicBezTo>
                  <a:pt x="2061408" y="2039308"/>
                  <a:pt x="2103886" y="2023204"/>
                  <a:pt x="2143128" y="1996225"/>
                </a:cubicBezTo>
                <a:cubicBezTo>
                  <a:pt x="2191244" y="1963145"/>
                  <a:pt x="2243508" y="1934483"/>
                  <a:pt x="2284796" y="1893194"/>
                </a:cubicBezTo>
                <a:cubicBezTo>
                  <a:pt x="2301968" y="1876022"/>
                  <a:pt x="2317142" y="1856587"/>
                  <a:pt x="2336311" y="1841678"/>
                </a:cubicBezTo>
                <a:cubicBezTo>
                  <a:pt x="2356070" y="1826310"/>
                  <a:pt x="2380680" y="1818061"/>
                  <a:pt x="2400705" y="1803042"/>
                </a:cubicBezTo>
                <a:cubicBezTo>
                  <a:pt x="2415276" y="1792114"/>
                  <a:pt x="2424521" y="1774991"/>
                  <a:pt x="2439342" y="1764405"/>
                </a:cubicBezTo>
                <a:cubicBezTo>
                  <a:pt x="2454965" y="1753246"/>
                  <a:pt x="2474189" y="1748172"/>
                  <a:pt x="2490858" y="1738647"/>
                </a:cubicBezTo>
                <a:cubicBezTo>
                  <a:pt x="2504297" y="1730968"/>
                  <a:pt x="2516615" y="1721476"/>
                  <a:pt x="2529494" y="1712890"/>
                </a:cubicBezTo>
                <a:cubicBezTo>
                  <a:pt x="2538080" y="1700011"/>
                  <a:pt x="2545343" y="1686144"/>
                  <a:pt x="2555252" y="1674253"/>
                </a:cubicBezTo>
                <a:cubicBezTo>
                  <a:pt x="2566912" y="1660261"/>
                  <a:pt x="2590174" y="1653447"/>
                  <a:pt x="2593889" y="1635616"/>
                </a:cubicBezTo>
                <a:cubicBezTo>
                  <a:pt x="2602142" y="1596003"/>
                  <a:pt x="2576399" y="1351064"/>
                  <a:pt x="2671162" y="1287887"/>
                </a:cubicBezTo>
                <a:lnTo>
                  <a:pt x="2709798" y="1262129"/>
                </a:lnTo>
                <a:cubicBezTo>
                  <a:pt x="2739849" y="1171977"/>
                  <a:pt x="2709798" y="1193442"/>
                  <a:pt x="2774193" y="1171977"/>
                </a:cubicBezTo>
                <a:cubicBezTo>
                  <a:pt x="2782779" y="1159098"/>
                  <a:pt x="2793029" y="1147185"/>
                  <a:pt x="2799951" y="1133340"/>
                </a:cubicBezTo>
                <a:cubicBezTo>
                  <a:pt x="2806022" y="1121198"/>
                  <a:pt x="2803230" y="1104303"/>
                  <a:pt x="2812829" y="1094704"/>
                </a:cubicBezTo>
                <a:cubicBezTo>
                  <a:pt x="2822428" y="1085105"/>
                  <a:pt x="2838587" y="1086118"/>
                  <a:pt x="2851466" y="1081825"/>
                </a:cubicBezTo>
                <a:cubicBezTo>
                  <a:pt x="2872004" y="1051018"/>
                  <a:pt x="2884309" y="1027089"/>
                  <a:pt x="2915860" y="1004552"/>
                </a:cubicBezTo>
                <a:cubicBezTo>
                  <a:pt x="2931483" y="993393"/>
                  <a:pt x="2951753" y="989953"/>
                  <a:pt x="2967376" y="978794"/>
                </a:cubicBezTo>
                <a:cubicBezTo>
                  <a:pt x="2982197" y="968208"/>
                  <a:pt x="2992021" y="951817"/>
                  <a:pt x="3006013" y="940157"/>
                </a:cubicBezTo>
                <a:cubicBezTo>
                  <a:pt x="3017904" y="930248"/>
                  <a:pt x="3031770" y="922986"/>
                  <a:pt x="3044649" y="914400"/>
                </a:cubicBezTo>
                <a:lnTo>
                  <a:pt x="3096165" y="837126"/>
                </a:lnTo>
                <a:cubicBezTo>
                  <a:pt x="3104751" y="824247"/>
                  <a:pt x="3117027" y="813174"/>
                  <a:pt x="3121922" y="798490"/>
                </a:cubicBezTo>
                <a:lnTo>
                  <a:pt x="3147680" y="721216"/>
                </a:lnTo>
                <a:cubicBezTo>
                  <a:pt x="3159956" y="684389"/>
                  <a:pt x="3165351" y="671497"/>
                  <a:pt x="3173438" y="631064"/>
                </a:cubicBezTo>
                <a:cubicBezTo>
                  <a:pt x="3197594" y="510285"/>
                  <a:pt x="3177631" y="573865"/>
                  <a:pt x="3199196" y="412123"/>
                </a:cubicBezTo>
                <a:cubicBezTo>
                  <a:pt x="3201535" y="394578"/>
                  <a:pt x="3207781" y="377780"/>
                  <a:pt x="3212074" y="360608"/>
                </a:cubicBezTo>
                <a:cubicBezTo>
                  <a:pt x="3216367" y="304800"/>
                  <a:pt x="3216223" y="248471"/>
                  <a:pt x="3224953" y="193183"/>
                </a:cubicBezTo>
                <a:cubicBezTo>
                  <a:pt x="3229188" y="166364"/>
                  <a:pt x="3244126" y="142250"/>
                  <a:pt x="3250711" y="115909"/>
                </a:cubicBezTo>
                <a:cubicBezTo>
                  <a:pt x="3258852" y="83346"/>
                  <a:pt x="3264152" y="56549"/>
                  <a:pt x="3276469" y="25757"/>
                </a:cubicBezTo>
                <a:cubicBezTo>
                  <a:pt x="3280034" y="16844"/>
                  <a:pt x="3285055" y="8586"/>
                  <a:pt x="3289348" y="0"/>
                </a:cubicBezTo>
              </a:path>
            </a:pathLst>
          </a:cu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3" name="Flèche droite 12"/>
          <p:cNvSpPr/>
          <p:nvPr/>
        </p:nvSpPr>
        <p:spPr>
          <a:xfrm rot="1504556">
            <a:off x="5076056" y="5373216"/>
            <a:ext cx="978408" cy="484632"/>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solidFill>
                <a:srgbClr val="0070C0"/>
              </a:solidFill>
            </a:endParaRPr>
          </a:p>
        </p:txBody>
      </p:sp>
      <p:sp>
        <p:nvSpPr>
          <p:cNvPr id="14" name="Flèche droite 13"/>
          <p:cNvSpPr/>
          <p:nvPr/>
        </p:nvSpPr>
        <p:spPr>
          <a:xfrm rot="20486739">
            <a:off x="4047614" y="2347936"/>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solidFill>
                <a:srgbClr val="FF0000"/>
              </a:solidFill>
            </a:endParaRPr>
          </a:p>
        </p:txBody>
      </p:sp>
      <p:sp>
        <p:nvSpPr>
          <p:cNvPr id="8" name="Flèche droite 7"/>
          <p:cNvSpPr/>
          <p:nvPr/>
        </p:nvSpPr>
        <p:spPr>
          <a:xfrm rot="17739905">
            <a:off x="7825451" y="85225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0" fill="hold"/>
                                        <p:tgtEl>
                                          <p:spTgt spid="1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5000" fill="hold"/>
                                        <p:tgtEl>
                                          <p:spTgt spid="11"/>
                                        </p:tgtEl>
                                        <p:attrNameLst>
                                          <p:attrName>ppt_x</p:attrName>
                                        </p:attrNameLst>
                                      </p:cBhvr>
                                      <p:tavLst>
                                        <p:tav tm="0">
                                          <p:val>
                                            <p:fltVal val="-1"/>
                                          </p:val>
                                        </p:tav>
                                        <p:tav tm="50000">
                                          <p:val>
                                            <p:fltVal val="0.95"/>
                                          </p:val>
                                        </p:tav>
                                        <p:tav tm="100000">
                                          <p:val>
                                            <p:strVal val="#ppt_x"/>
                                          </p:val>
                                        </p:tav>
                                      </p:tavLst>
                                    </p:anim>
                                    <p:anim calcmode="lin" valueType="num">
                                      <p:cBhvr>
                                        <p:cTn id="9" dur="5000" fill="hold"/>
                                        <p:tgtEl>
                                          <p:spTgt spid="11"/>
                                        </p:tgtEl>
                                        <p:attrNameLst>
                                          <p:attrName>ppt_y</p:attrName>
                                        </p:attrNameLst>
                                      </p:cBhvr>
                                      <p:tavLst>
                                        <p:tav tm="0">
                                          <p:val>
                                            <p:strVal val="#ppt_y"/>
                                          </p:val>
                                        </p:tav>
                                        <p:tav tm="100000">
                                          <p:val>
                                            <p:strVal val="#ppt_y"/>
                                          </p:val>
                                        </p:tav>
                                      </p:tavLst>
                                    </p:anim>
                                    <p:animEffect transition="in" filter="fade">
                                      <p:cBhvr>
                                        <p:cTn id="10" dur="5000"/>
                                        <p:tgtEl>
                                          <p:spTgt spid="11"/>
                                        </p:tgtEl>
                                      </p:cBhvr>
                                    </p:animEffect>
                                  </p:childTnLst>
                                </p:cTn>
                              </p:par>
                              <p:par>
                                <p:cTn id="11" presetID="48" presetClass="entr" presetSubtype="0" accel="5000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5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15" dur="5000" fill="hold"/>
                                        <p:tgtEl>
                                          <p:spTgt spid="4"/>
                                        </p:tgtEl>
                                        <p:attrNameLst>
                                          <p:attrName>ppt_y</p:attrName>
                                        </p:attrNameLst>
                                      </p:cBhvr>
                                      <p:tavLst>
                                        <p:tav tm="0">
                                          <p:val>
                                            <p:strVal val="#ppt_y"/>
                                          </p:val>
                                        </p:tav>
                                        <p:tav tm="100000">
                                          <p:val>
                                            <p:strVal val="#ppt_y"/>
                                          </p:val>
                                        </p:tav>
                                      </p:tavLst>
                                    </p:anim>
                                    <p:animEffect transition="in" filter="fade">
                                      <p:cBhvr>
                                        <p:cTn id="16" dur="5000"/>
                                        <p:tgtEl>
                                          <p:spTgt spid="4"/>
                                        </p:tgtEl>
                                      </p:cBhvr>
                                    </p:animEffect>
                                  </p:childTnLst>
                                </p:cTn>
                              </p:par>
                              <p:par>
                                <p:cTn id="17" presetID="48" presetClass="entr" presetSubtype="0" accel="5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0" fill="hold"/>
                                        <p:tgtEl>
                                          <p:spTgt spid="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5000" fill="hold"/>
                                        <p:tgtEl>
                                          <p:spTgt spid="9"/>
                                        </p:tgtEl>
                                        <p:attrNameLst>
                                          <p:attrName>ppt_x</p:attrName>
                                        </p:attrNameLst>
                                      </p:cBhvr>
                                      <p:tavLst>
                                        <p:tav tm="0">
                                          <p:val>
                                            <p:fltVal val="-1"/>
                                          </p:val>
                                        </p:tav>
                                        <p:tav tm="50000">
                                          <p:val>
                                            <p:fltVal val="0.95"/>
                                          </p:val>
                                        </p:tav>
                                        <p:tav tm="100000">
                                          <p:val>
                                            <p:strVal val="#ppt_x"/>
                                          </p:val>
                                        </p:tav>
                                      </p:tavLst>
                                    </p:anim>
                                    <p:anim calcmode="lin" valueType="num">
                                      <p:cBhvr>
                                        <p:cTn id="21" dur="5000" fill="hold"/>
                                        <p:tgtEl>
                                          <p:spTgt spid="9"/>
                                        </p:tgtEl>
                                        <p:attrNameLst>
                                          <p:attrName>ppt_y</p:attrName>
                                        </p:attrNameLst>
                                      </p:cBhvr>
                                      <p:tavLst>
                                        <p:tav tm="0">
                                          <p:val>
                                            <p:strVal val="#ppt_y"/>
                                          </p:val>
                                        </p:tav>
                                        <p:tav tm="100000">
                                          <p:val>
                                            <p:strVal val="#ppt_y"/>
                                          </p:val>
                                        </p:tav>
                                      </p:tavLst>
                                    </p:anim>
                                    <p:animEffect transition="in" filter="fade">
                                      <p:cBhvr>
                                        <p:cTn id="22" dur="5000"/>
                                        <p:tgtEl>
                                          <p:spTgt spid="9"/>
                                        </p:tgtEl>
                                      </p:cBhvr>
                                    </p:animEffect>
                                  </p:childTnLst>
                                </p:cTn>
                              </p:par>
                              <p:par>
                                <p:cTn id="23" presetID="48" presetClass="entr" presetSubtype="0" accel="5000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0" fill="hold"/>
                                        <p:tgtEl>
                                          <p:spTgt spid="1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5000" fill="hold"/>
                                        <p:tgtEl>
                                          <p:spTgt spid="14"/>
                                        </p:tgtEl>
                                        <p:attrNameLst>
                                          <p:attrName>ppt_x</p:attrName>
                                        </p:attrNameLst>
                                      </p:cBhvr>
                                      <p:tavLst>
                                        <p:tav tm="0">
                                          <p:val>
                                            <p:fltVal val="-1"/>
                                          </p:val>
                                        </p:tav>
                                        <p:tav tm="50000">
                                          <p:val>
                                            <p:fltVal val="0.95"/>
                                          </p:val>
                                        </p:tav>
                                        <p:tav tm="100000">
                                          <p:val>
                                            <p:strVal val="#ppt_x"/>
                                          </p:val>
                                        </p:tav>
                                      </p:tavLst>
                                    </p:anim>
                                    <p:anim calcmode="lin" valueType="num">
                                      <p:cBhvr>
                                        <p:cTn id="27" dur="5000" fill="hold"/>
                                        <p:tgtEl>
                                          <p:spTgt spid="14"/>
                                        </p:tgtEl>
                                        <p:attrNameLst>
                                          <p:attrName>ppt_y</p:attrName>
                                        </p:attrNameLst>
                                      </p:cBhvr>
                                      <p:tavLst>
                                        <p:tav tm="0">
                                          <p:val>
                                            <p:strVal val="#ppt_y"/>
                                          </p:val>
                                        </p:tav>
                                        <p:tav tm="100000">
                                          <p:val>
                                            <p:strVal val="#ppt_y"/>
                                          </p:val>
                                        </p:tav>
                                      </p:tavLst>
                                    </p:anim>
                                    <p:animEffect transition="in" filter="fade">
                                      <p:cBhvr>
                                        <p:cTn id="28" dur="5000"/>
                                        <p:tgtEl>
                                          <p:spTgt spid="14"/>
                                        </p:tgtEl>
                                      </p:cBhvr>
                                    </p:animEffect>
                                  </p:childTnLst>
                                </p:cTn>
                              </p:par>
                              <p:par>
                                <p:cTn id="29" presetID="48" presetClass="entr" presetSubtype="0" accel="5000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0" fill="hold"/>
                                        <p:tgtEl>
                                          <p:spTgt spid="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5000" fill="hold"/>
                                        <p:tgtEl>
                                          <p:spTgt spid="8"/>
                                        </p:tgtEl>
                                        <p:attrNameLst>
                                          <p:attrName>ppt_x</p:attrName>
                                        </p:attrNameLst>
                                      </p:cBhvr>
                                      <p:tavLst>
                                        <p:tav tm="0">
                                          <p:val>
                                            <p:fltVal val="-1"/>
                                          </p:val>
                                        </p:tav>
                                        <p:tav tm="50000">
                                          <p:val>
                                            <p:fltVal val="0.95"/>
                                          </p:val>
                                        </p:tav>
                                        <p:tav tm="100000">
                                          <p:val>
                                            <p:strVal val="#ppt_x"/>
                                          </p:val>
                                        </p:tav>
                                      </p:tavLst>
                                    </p:anim>
                                    <p:anim calcmode="lin" valueType="num">
                                      <p:cBhvr>
                                        <p:cTn id="33" dur="5000" fill="hold"/>
                                        <p:tgtEl>
                                          <p:spTgt spid="8"/>
                                        </p:tgtEl>
                                        <p:attrNameLst>
                                          <p:attrName>ppt_y</p:attrName>
                                        </p:attrNameLst>
                                      </p:cBhvr>
                                      <p:tavLst>
                                        <p:tav tm="0">
                                          <p:val>
                                            <p:strVal val="#ppt_y"/>
                                          </p:val>
                                        </p:tav>
                                        <p:tav tm="100000">
                                          <p:val>
                                            <p:strVal val="#ppt_y"/>
                                          </p:val>
                                        </p:tav>
                                      </p:tavLst>
                                    </p:anim>
                                    <p:animEffect transition="in" filter="fade">
                                      <p:cBhvr>
                                        <p:cTn id="34" dur="5000"/>
                                        <p:tgtEl>
                                          <p:spTgt spid="8"/>
                                        </p:tgtEl>
                                      </p:cBhvr>
                                    </p:animEffect>
                                  </p:childTnLst>
                                </p:cTn>
                              </p:par>
                              <p:par>
                                <p:cTn id="35" presetID="48" presetClass="entr" presetSubtype="0" accel="5000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0" fill="hold"/>
                                        <p:tgtEl>
                                          <p:spTgt spid="1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8" dur="5000" fill="hold"/>
                                        <p:tgtEl>
                                          <p:spTgt spid="13"/>
                                        </p:tgtEl>
                                        <p:attrNameLst>
                                          <p:attrName>ppt_x</p:attrName>
                                        </p:attrNameLst>
                                      </p:cBhvr>
                                      <p:tavLst>
                                        <p:tav tm="0">
                                          <p:val>
                                            <p:fltVal val="-1"/>
                                          </p:val>
                                        </p:tav>
                                        <p:tav tm="50000">
                                          <p:val>
                                            <p:fltVal val="0.95"/>
                                          </p:val>
                                        </p:tav>
                                        <p:tav tm="100000">
                                          <p:val>
                                            <p:strVal val="#ppt_x"/>
                                          </p:val>
                                        </p:tav>
                                      </p:tavLst>
                                    </p:anim>
                                    <p:anim calcmode="lin" valueType="num">
                                      <p:cBhvr>
                                        <p:cTn id="39" dur="5000" fill="hold"/>
                                        <p:tgtEl>
                                          <p:spTgt spid="13"/>
                                        </p:tgtEl>
                                        <p:attrNameLst>
                                          <p:attrName>ppt_y</p:attrName>
                                        </p:attrNameLst>
                                      </p:cBhvr>
                                      <p:tavLst>
                                        <p:tav tm="0">
                                          <p:val>
                                            <p:strVal val="#ppt_y"/>
                                          </p:val>
                                        </p:tav>
                                        <p:tav tm="100000">
                                          <p:val>
                                            <p:strVal val="#ppt_y"/>
                                          </p:val>
                                        </p:tav>
                                      </p:tavLst>
                                    </p:anim>
                                    <p:animEffect transition="in" filter="fade">
                                      <p:cBhvr>
                                        <p:cTn id="40" dur="5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4"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115616" y="476672"/>
            <a:ext cx="5760640" cy="646331"/>
          </a:xfrm>
          <a:prstGeom prst="rect">
            <a:avLst/>
          </a:prstGeom>
          <a:noFill/>
        </p:spPr>
        <p:txBody>
          <a:bodyPr wrap="square" rtlCol="0">
            <a:spAutoFit/>
          </a:bodyPr>
          <a:lstStyle/>
          <a:p>
            <a:r>
              <a:rPr lang="fr-BE" dirty="0" smtClean="0"/>
              <a:t>13. Mais qui donc a dit que l’énergie n’était pas un </a:t>
            </a:r>
            <a:r>
              <a:rPr lang="fr-BE" dirty="0" smtClean="0">
                <a:latin typeface="Action of the Time New" pitchFamily="82" charset="0"/>
              </a:rPr>
              <a:t>enjeu géopolitique majeur</a:t>
            </a:r>
            <a:r>
              <a:rPr lang="fr-BE" dirty="0" smtClean="0"/>
              <a:t> ?</a:t>
            </a:r>
            <a:endParaRPr lang="fr-BE" dirty="0"/>
          </a:p>
        </p:txBody>
      </p:sp>
      <p:sp>
        <p:nvSpPr>
          <p:cNvPr id="3" name="ZoneTexte 2"/>
          <p:cNvSpPr txBox="1"/>
          <p:nvPr/>
        </p:nvSpPr>
        <p:spPr>
          <a:xfrm>
            <a:off x="611560" y="1556792"/>
            <a:ext cx="7128792" cy="4093428"/>
          </a:xfrm>
          <a:prstGeom prst="rect">
            <a:avLst/>
          </a:prstGeom>
          <a:solidFill>
            <a:schemeClr val="accent1">
              <a:lumMod val="20000"/>
              <a:lumOff val="80000"/>
            </a:schemeClr>
          </a:solidFill>
        </p:spPr>
        <p:txBody>
          <a:bodyPr wrap="square" rtlCol="0">
            <a:spAutoFit/>
          </a:bodyPr>
          <a:lstStyle/>
          <a:p>
            <a:pPr algn="just"/>
            <a:r>
              <a:rPr lang="fr-FR" b="1" dirty="0" smtClean="0">
                <a:solidFill>
                  <a:schemeClr val="bg1"/>
                </a:solidFill>
              </a:rPr>
              <a:t>A</a:t>
            </a:r>
            <a:r>
              <a:rPr lang="fr-FR" dirty="0" smtClean="0"/>
              <a:t>. </a:t>
            </a:r>
            <a:r>
              <a:rPr lang="fr-FR" sz="2000" dirty="0" smtClean="0">
                <a:solidFill>
                  <a:schemeClr val="bg1"/>
                </a:solidFill>
              </a:rPr>
              <a:t>« </a:t>
            </a:r>
            <a:r>
              <a:rPr lang="fr-FR" sz="2000" b="1" dirty="0" smtClean="0">
                <a:solidFill>
                  <a:schemeClr val="bg1"/>
                </a:solidFill>
              </a:rPr>
              <a:t>La présence militaire mondiale des Etats-Unis est en partie destinée à assurer le maintien de l'approvisionnement en pétrole</a:t>
            </a:r>
            <a:r>
              <a:rPr lang="fr-FR" sz="2000" dirty="0" smtClean="0">
                <a:solidFill>
                  <a:schemeClr val="bg1"/>
                </a:solidFill>
              </a:rPr>
              <a:t> et en autres matières premières vitales à destination de leur territoire et de leurs partenaires commerciaux. Deux tiers environ du transport pétrolier mondial (couvrant aussi bien du pétrole brut que des produits raffinés) s'effectuent par voie maritime. </a:t>
            </a:r>
            <a:r>
              <a:rPr lang="fr-FR" sz="2000" b="1" dirty="0" smtClean="0">
                <a:solidFill>
                  <a:schemeClr val="bg1"/>
                </a:solidFill>
              </a:rPr>
              <a:t>La marine américaine est véritablement devenue la garante de la libre circulation sur les voies de navigation mondiales</a:t>
            </a:r>
            <a:r>
              <a:rPr lang="fr-FR" sz="2000" dirty="0" smtClean="0">
                <a:solidFill>
                  <a:schemeClr val="bg1"/>
                </a:solidFill>
              </a:rPr>
              <a:t>. Elle a un rôle particulier à jouer dans la défense des "goulots d'étranglement", au niveau desquels l'approvisionnement en pétrole peut être facilement interrompu à la suite d'une action militaire hostile, de raids de terroristes ou de pirates. »  </a:t>
            </a:r>
            <a:endParaRPr lang="fr-BE"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 from="(-#ppt_w/2)" to="(#ppt_x)" calcmode="lin" valueType="num">
                                      <p:cBhvr>
                                        <p:cTn id="7" dur="600" fill="hold">
                                          <p:stCondLst>
                                            <p:cond delay="0"/>
                                          </p:stCondLst>
                                        </p:cTn>
                                        <p:tgtEl>
                                          <p:spTgt spid="3"/>
                                        </p:tgtEl>
                                        <p:attrNameLst>
                                          <p:attrName>ppt_x</p:attrName>
                                        </p:attrNameLst>
                                      </p:cBhvr>
                                    </p:anim>
                                    <p:anim from="0" to="-1.0" calcmode="lin" valueType="num">
                                      <p:cBhvr>
                                        <p:cTn id="8" dur="200" decel="50000" autoRev="1" fill="hold">
                                          <p:stCondLst>
                                            <p:cond delay="600"/>
                                          </p:stCondLst>
                                        </p:cTn>
                                        <p:tgtEl>
                                          <p:spTgt spid="3"/>
                                        </p:tgtEl>
                                        <p:attrNameLst>
                                          <p:attrName>xshear</p:attrName>
                                        </p:attrNameLst>
                                      </p:cBhvr>
                                    </p:anim>
                                    <p:animScale>
                                      <p:cBhvr>
                                        <p:cTn id="9" dur="200" decel="100000" autoRev="1" fill="hold">
                                          <p:stCondLst>
                                            <p:cond delay="600"/>
                                          </p:stCondLst>
                                        </p:cTn>
                                        <p:tgtEl>
                                          <p:spTgt spid="3"/>
                                        </p:tgtEl>
                                      </p:cBhvr>
                                      <p:from x="100000" y="100000"/>
                                      <p:to x="80000" y="100000"/>
                                    </p:animScale>
                                    <p:anim by="(#ppt_h/3+#ppt_w*0.1)" calcmode="lin" valueType="num">
                                      <p:cBhvr additive="sum">
                                        <p:cTn id="10" dur="200" decel="100000" autoRev="1" fill="hold">
                                          <p:stCondLst>
                                            <p:cond delay="600"/>
                                          </p:stCondLst>
                                        </p:cTn>
                                        <p:tgtEl>
                                          <p:spTgt spid="3"/>
                                        </p:tgtEl>
                                        <p:attrNameLst>
                                          <p:attrName>ppt_x</p:attrName>
                                        </p:attrNameLst>
                                      </p:cBhvr>
                                    </p:anim>
                                  </p:childTnLst>
                                </p:cTn>
                              </p:par>
                            </p:childTnLst>
                          </p:cTn>
                        </p:par>
                        <p:par>
                          <p:cTn id="11" fill="hold">
                            <p:stCondLst>
                              <p:cond delay="1000"/>
                            </p:stCondLst>
                            <p:childTnLst>
                              <p:par>
                                <p:cTn id="12" presetID="8" presetClass="emph" presetSubtype="0" fill="hold" grpId="0" nodeType="afterEffect">
                                  <p:stCondLst>
                                    <p:cond delay="0"/>
                                  </p:stCondLst>
                                  <p:childTnLst>
                                    <p:animRot by="21600000">
                                      <p:cBhvr>
                                        <p:cTn id="13"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huubmous.nl/wordpress/wp-content/uploads/2011/03/marine.gif"/>
          <p:cNvPicPr>
            <a:picLocks noChangeAspect="1" noChangeArrowheads="1"/>
          </p:cNvPicPr>
          <p:nvPr/>
        </p:nvPicPr>
        <p:blipFill>
          <a:blip r:embed="rId3" cstate="print"/>
          <a:srcRect/>
          <a:stretch>
            <a:fillRect/>
          </a:stretch>
        </p:blipFill>
        <p:spPr bwMode="auto">
          <a:xfrm>
            <a:off x="2483768" y="2564904"/>
            <a:ext cx="3275856" cy="2489651"/>
          </a:xfrm>
          <a:prstGeom prst="rect">
            <a:avLst/>
          </a:prstGeom>
          <a:noFill/>
        </p:spPr>
      </p:pic>
      <p:sp>
        <p:nvSpPr>
          <p:cNvPr id="2" name="ZoneTexte 1"/>
          <p:cNvSpPr txBox="1"/>
          <p:nvPr/>
        </p:nvSpPr>
        <p:spPr>
          <a:xfrm>
            <a:off x="323528" y="260648"/>
            <a:ext cx="2664296" cy="3139321"/>
          </a:xfrm>
          <a:prstGeom prst="rect">
            <a:avLst/>
          </a:prstGeom>
          <a:solidFill>
            <a:schemeClr val="accent1">
              <a:lumMod val="40000"/>
              <a:lumOff val="60000"/>
            </a:schemeClr>
          </a:solidFill>
        </p:spPr>
        <p:txBody>
          <a:bodyPr wrap="square" rtlCol="0">
            <a:spAutoFit/>
          </a:bodyPr>
          <a:lstStyle/>
          <a:p>
            <a:pPr lvl="0"/>
            <a:r>
              <a:rPr lang="fr-FR" b="1" dirty="0" smtClean="0">
                <a:solidFill>
                  <a:schemeClr val="bg1"/>
                </a:solidFill>
              </a:rPr>
              <a:t>B</a:t>
            </a:r>
            <a:r>
              <a:rPr lang="fr-FR" dirty="0" smtClean="0">
                <a:solidFill>
                  <a:schemeClr val="bg1"/>
                </a:solidFill>
              </a:rPr>
              <a:t>. “Le Bon Dieu n’a pas jugé bon de mettre du pétrole et du gaz seulement dans les pays démocratiques amis des Etats-Unis. Nous devons parfois agir là où, à tout prendre, on préfèrerait ne pas aller. Mais nous allons là où sont les affaires”. </a:t>
            </a:r>
            <a:endParaRPr lang="fr-BE" dirty="0">
              <a:solidFill>
                <a:schemeClr val="bg1"/>
              </a:solidFill>
            </a:endParaRPr>
          </a:p>
        </p:txBody>
      </p:sp>
      <p:sp>
        <p:nvSpPr>
          <p:cNvPr id="4" name="ZoneTexte 3"/>
          <p:cNvSpPr txBox="1"/>
          <p:nvPr/>
        </p:nvSpPr>
        <p:spPr>
          <a:xfrm>
            <a:off x="5580112" y="2276872"/>
            <a:ext cx="3168352" cy="4247317"/>
          </a:xfrm>
          <a:prstGeom prst="rect">
            <a:avLst/>
          </a:prstGeom>
          <a:solidFill>
            <a:schemeClr val="accent1">
              <a:lumMod val="40000"/>
              <a:lumOff val="60000"/>
            </a:schemeClr>
          </a:solidFill>
        </p:spPr>
        <p:txBody>
          <a:bodyPr wrap="square" rtlCol="0">
            <a:spAutoFit/>
          </a:bodyPr>
          <a:lstStyle/>
          <a:p>
            <a:r>
              <a:rPr lang="fr-FR" b="1" dirty="0" smtClean="0">
                <a:solidFill>
                  <a:schemeClr val="bg1"/>
                </a:solidFill>
              </a:rPr>
              <a:t>C</a:t>
            </a:r>
            <a:r>
              <a:rPr lang="fr-FR" dirty="0" smtClean="0">
                <a:solidFill>
                  <a:schemeClr val="bg1"/>
                </a:solidFill>
              </a:rPr>
              <a:t>. «A mon avis, la société dans son ensemble est en train d'accepter progressivement (...) que dans le doute et en cas de nécessité, un engagement militaire peut être nécessaire pour protéger nos intérêts, par exemple la liberté des voies commerciales, par exemple en empêchant l'instabilité dans des régions entières qui aurait des effets négatifs sur nos échanges, nos emplois et nos revenus.» </a:t>
            </a:r>
            <a:endParaRPr lang="fr-BE"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iterate type="wd">
                                    <p:tmAbs val="500"/>
                                  </p:iterate>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par>
                                <p:cTn id="8" presetID="24" presetClass="entr" presetSubtype="0" fill="hold" grpId="0" nodeType="withEffect">
                                  <p:stCondLst>
                                    <p:cond delay="0"/>
                                  </p:stCondLst>
                                  <p:iterate type="wd">
                                    <p:tmAbs val="500"/>
                                  </p:iterate>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attrNameLst>
                                          <p:attrName/>
                                        </p:attrNameLst>
                                      </p:cBhvr>
                                    </p:anim>
                                  </p:childTnLst>
                                </p:cTn>
                              </p:par>
                            </p:childTnLst>
                          </p:cTn>
                        </p:par>
                        <p:par>
                          <p:cTn id="11" fill="hold">
                            <p:stCondLst>
                              <p:cond delay="35001"/>
                            </p:stCondLst>
                            <p:childTnLst>
                              <p:par>
                                <p:cTn id="12" presetID="25" presetClass="entr" presetSubtype="0" fill="hold" nodeType="afterEffect">
                                  <p:stCondLst>
                                    <p:cond delay="20500"/>
                                  </p:stCondLst>
                                  <p:childTnLst>
                                    <p:set>
                                      <p:cBhvr>
                                        <p:cTn id="13" dur="1" fill="hold">
                                          <p:stCondLst>
                                            <p:cond delay="0"/>
                                          </p:stCondLst>
                                        </p:cTn>
                                        <p:tgtEl>
                                          <p:spTgt spid="3074"/>
                                        </p:tgtEl>
                                        <p:attrNameLst>
                                          <p:attrName>style.visibility</p:attrName>
                                        </p:attrNameLst>
                                      </p:cBhvr>
                                      <p:to>
                                        <p:strVal val="visible"/>
                                      </p:to>
                                    </p:set>
                                    <p:anim calcmode="lin" valueType="num">
                                      <p:cBhvr>
                                        <p:cTn id="14" dur="500" decel="50000" fill="hold">
                                          <p:stCondLst>
                                            <p:cond delay="0"/>
                                          </p:stCondLst>
                                        </p:cTn>
                                        <p:tgtEl>
                                          <p:spTgt spid="3074"/>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3074"/>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3074"/>
                                        </p:tgtEl>
                                        <p:attrNameLst>
                                          <p:attrName>ppt_w</p:attrName>
                                        </p:attrNameLst>
                                      </p:cBhvr>
                                      <p:tavLst>
                                        <p:tav tm="0">
                                          <p:val>
                                            <p:strVal val="#ppt_w*.05"/>
                                          </p:val>
                                        </p:tav>
                                        <p:tav tm="100000">
                                          <p:val>
                                            <p:strVal val="#ppt_w"/>
                                          </p:val>
                                        </p:tav>
                                      </p:tavLst>
                                    </p:anim>
                                    <p:anim calcmode="lin" valueType="num">
                                      <p:cBhvr>
                                        <p:cTn id="17" dur="1000" fill="hold"/>
                                        <p:tgtEl>
                                          <p:spTgt spid="3074"/>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3074"/>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3074"/>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3074"/>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3074"/>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mph" presetSubtype="0" fill="hold" nodeType="clickEffect">
                                  <p:stCondLst>
                                    <p:cond delay="0"/>
                                  </p:stCondLst>
                                  <p:childTnLst>
                                    <p:animScale>
                                      <p:cBhvr>
                                        <p:cTn id="25" dur="2000" fill="hold"/>
                                        <p:tgtEl>
                                          <p:spTgt spid="307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rot="10800000" flipV="1">
            <a:off x="1763688" y="5517232"/>
            <a:ext cx="6624736" cy="923330"/>
          </a:xfrm>
          <a:prstGeom prst="rect">
            <a:avLst/>
          </a:prstGeom>
          <a:noFill/>
        </p:spPr>
        <p:txBody>
          <a:bodyPr wrap="square" rtlCol="0">
            <a:spAutoFit/>
          </a:bodyPr>
          <a:lstStyle/>
          <a:p>
            <a:r>
              <a:rPr lang="fr-BE" dirty="0" smtClean="0"/>
              <a:t>14. </a:t>
            </a:r>
            <a:r>
              <a:rPr lang="fr-BE" dirty="0" smtClean="0">
                <a:latin typeface="Action of the Time New" pitchFamily="82" charset="0"/>
              </a:rPr>
              <a:t>La géographie se plie </a:t>
            </a:r>
            <a:r>
              <a:rPr lang="fr-BE" dirty="0" smtClean="0"/>
              <a:t>aux impératifs </a:t>
            </a:r>
            <a:r>
              <a:rPr lang="fr-BE" dirty="0" smtClean="0">
                <a:solidFill>
                  <a:schemeClr val="accent1">
                    <a:lumMod val="60000"/>
                    <a:lumOff val="40000"/>
                  </a:schemeClr>
                </a:solidFill>
              </a:rPr>
              <a:t>des flux</a:t>
            </a:r>
            <a:r>
              <a:rPr lang="fr-BE" dirty="0" smtClean="0"/>
              <a:t>... Pouvez-vous nommer ces </a:t>
            </a:r>
            <a:r>
              <a:rPr lang="fr-BE" dirty="0" smtClean="0">
                <a:solidFill>
                  <a:srgbClr val="FF0000"/>
                </a:solidFill>
              </a:rPr>
              <a:t>5 </a:t>
            </a:r>
            <a:r>
              <a:rPr lang="fr-BE" dirty="0" smtClean="0">
                <a:solidFill>
                  <a:srgbClr val="FF0000"/>
                </a:solidFill>
                <a:latin typeface="Action of the Time New" pitchFamily="82" charset="0"/>
              </a:rPr>
              <a:t>détroits stratégiques </a:t>
            </a:r>
            <a:r>
              <a:rPr lang="fr-BE" dirty="0" smtClean="0"/>
              <a:t>situés juste à côté de </a:t>
            </a:r>
            <a:r>
              <a:rPr lang="fr-BE" dirty="0" smtClean="0">
                <a:solidFill>
                  <a:srgbClr val="0070C0"/>
                </a:solidFill>
                <a:latin typeface="Action of the Time New" pitchFamily="82" charset="0"/>
              </a:rPr>
              <a:t>bases militaires </a:t>
            </a:r>
            <a:r>
              <a:rPr lang="fr-BE" dirty="0" smtClean="0"/>
              <a:t>occidentales ?</a:t>
            </a:r>
            <a:endParaRPr lang="fr-BE" dirty="0"/>
          </a:p>
        </p:txBody>
      </p:sp>
      <p:pic>
        <p:nvPicPr>
          <p:cNvPr id="1027" name="Picture 3"/>
          <p:cNvPicPr preferRelativeResize="0">
            <a:picLocks noChangeAspect="1" noChangeArrowheads="1"/>
          </p:cNvPicPr>
          <p:nvPr/>
        </p:nvPicPr>
        <p:blipFill>
          <a:blip r:embed="rId3" cstate="print"/>
          <a:srcRect/>
          <a:stretch>
            <a:fillRect/>
          </a:stretch>
        </p:blipFill>
        <p:spPr bwMode="auto">
          <a:xfrm>
            <a:off x="251520" y="188640"/>
            <a:ext cx="6236239" cy="4877213"/>
          </a:xfrm>
          <a:prstGeom prst="rect">
            <a:avLst/>
          </a:prstGeom>
          <a:noFill/>
          <a:ln w="41275">
            <a:solidFill>
              <a:schemeClr val="tx1"/>
            </a:solidFill>
            <a:miter lim="800000"/>
            <a:headEnd/>
            <a:tailEnd/>
          </a:ln>
          <a:effectLst/>
        </p:spPr>
      </p:pic>
      <p:sp>
        <p:nvSpPr>
          <p:cNvPr id="5" name="Ellipse 4"/>
          <p:cNvSpPr/>
          <p:nvPr/>
        </p:nvSpPr>
        <p:spPr>
          <a:xfrm>
            <a:off x="1403648" y="4149080"/>
            <a:ext cx="360040" cy="3600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95000"/>
                    <a:lumOff val="5000"/>
                  </a:schemeClr>
                </a:solidFill>
              </a:rPr>
              <a:t>D</a:t>
            </a:r>
            <a:endParaRPr lang="fr-BE" dirty="0">
              <a:solidFill>
                <a:schemeClr val="bg1">
                  <a:lumMod val="95000"/>
                  <a:lumOff val="5000"/>
                </a:schemeClr>
              </a:solidFill>
            </a:endParaRPr>
          </a:p>
        </p:txBody>
      </p:sp>
      <p:sp>
        <p:nvSpPr>
          <p:cNvPr id="6" name="Ellipse 5"/>
          <p:cNvSpPr/>
          <p:nvPr/>
        </p:nvSpPr>
        <p:spPr>
          <a:xfrm>
            <a:off x="2267744" y="1412776"/>
            <a:ext cx="360040" cy="3600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95000"/>
                    <a:lumOff val="5000"/>
                  </a:schemeClr>
                </a:solidFill>
              </a:rPr>
              <a:t>B</a:t>
            </a:r>
            <a:endParaRPr lang="fr-BE" dirty="0">
              <a:solidFill>
                <a:schemeClr val="bg1">
                  <a:lumMod val="95000"/>
                  <a:lumOff val="5000"/>
                </a:schemeClr>
              </a:solidFill>
            </a:endParaRPr>
          </a:p>
        </p:txBody>
      </p:sp>
      <p:sp>
        <p:nvSpPr>
          <p:cNvPr id="7" name="Ellipse 6"/>
          <p:cNvSpPr/>
          <p:nvPr/>
        </p:nvSpPr>
        <p:spPr>
          <a:xfrm>
            <a:off x="4860032" y="2636912"/>
            <a:ext cx="360040" cy="3600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95000"/>
                    <a:lumOff val="5000"/>
                  </a:schemeClr>
                </a:solidFill>
              </a:rPr>
              <a:t>E</a:t>
            </a:r>
            <a:endParaRPr lang="fr-BE" dirty="0">
              <a:solidFill>
                <a:schemeClr val="bg1">
                  <a:lumMod val="95000"/>
                  <a:lumOff val="5000"/>
                </a:schemeClr>
              </a:solidFill>
            </a:endParaRPr>
          </a:p>
        </p:txBody>
      </p:sp>
      <p:sp>
        <p:nvSpPr>
          <p:cNvPr id="8" name="Ellipse 7"/>
          <p:cNvSpPr/>
          <p:nvPr/>
        </p:nvSpPr>
        <p:spPr>
          <a:xfrm>
            <a:off x="971600" y="1052736"/>
            <a:ext cx="360040" cy="3600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95000"/>
                    <a:lumOff val="5000"/>
                  </a:schemeClr>
                </a:solidFill>
              </a:rPr>
              <a:t>A</a:t>
            </a:r>
            <a:endParaRPr lang="fr-BE" dirty="0">
              <a:solidFill>
                <a:schemeClr val="bg1">
                  <a:lumMod val="95000"/>
                  <a:lumOff val="5000"/>
                </a:schemeClr>
              </a:solidFill>
            </a:endParaRPr>
          </a:p>
        </p:txBody>
      </p:sp>
      <p:sp>
        <p:nvSpPr>
          <p:cNvPr id="9" name="Ellipse 8"/>
          <p:cNvSpPr/>
          <p:nvPr/>
        </p:nvSpPr>
        <p:spPr>
          <a:xfrm>
            <a:off x="1403648" y="2276872"/>
            <a:ext cx="360040" cy="3600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lumMod val="95000"/>
                    <a:lumOff val="5000"/>
                  </a:schemeClr>
                </a:solidFill>
              </a:rPr>
              <a:t>C</a:t>
            </a:r>
            <a:endParaRPr lang="fr-BE" dirty="0">
              <a:solidFill>
                <a:schemeClr val="bg1">
                  <a:lumMod val="95000"/>
                  <a:lumOff val="5000"/>
                </a:schemeClr>
              </a:solidFill>
            </a:endParaRPr>
          </a:p>
        </p:txBody>
      </p:sp>
      <p:sp>
        <p:nvSpPr>
          <p:cNvPr id="10" name="Étoile à 5 branches 9"/>
          <p:cNvSpPr/>
          <p:nvPr/>
        </p:nvSpPr>
        <p:spPr>
          <a:xfrm>
            <a:off x="1187624" y="2348880"/>
            <a:ext cx="288032" cy="216024"/>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 name="Étoile à 5 branches 10"/>
          <p:cNvSpPr/>
          <p:nvPr/>
        </p:nvSpPr>
        <p:spPr>
          <a:xfrm>
            <a:off x="755576" y="1412776"/>
            <a:ext cx="288032" cy="288032"/>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2" name="Étoile à 5 branches 11"/>
          <p:cNvSpPr/>
          <p:nvPr/>
        </p:nvSpPr>
        <p:spPr>
          <a:xfrm>
            <a:off x="1907704" y="1484784"/>
            <a:ext cx="432048" cy="288032"/>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3" name="Étoile à 5 branches 12"/>
          <p:cNvSpPr/>
          <p:nvPr/>
        </p:nvSpPr>
        <p:spPr>
          <a:xfrm>
            <a:off x="1187624" y="4005064"/>
            <a:ext cx="288032" cy="288032"/>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4" name="Étoile à 5 branches 13"/>
          <p:cNvSpPr/>
          <p:nvPr/>
        </p:nvSpPr>
        <p:spPr>
          <a:xfrm>
            <a:off x="5148064" y="2996952"/>
            <a:ext cx="288032" cy="288032"/>
          </a:xfrm>
          <a:prstGeom prst="star5">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5" name="Forme libre 14"/>
          <p:cNvSpPr/>
          <p:nvPr/>
        </p:nvSpPr>
        <p:spPr>
          <a:xfrm>
            <a:off x="2717442" y="1764406"/>
            <a:ext cx="2150772" cy="1263936"/>
          </a:xfrm>
          <a:custGeom>
            <a:avLst/>
            <a:gdLst>
              <a:gd name="connsiteX0" fmla="*/ 0 w 2150772"/>
              <a:gd name="connsiteY0" fmla="*/ 0 h 1263936"/>
              <a:gd name="connsiteX1" fmla="*/ 103031 w 2150772"/>
              <a:gd name="connsiteY1" fmla="*/ 296214 h 1263936"/>
              <a:gd name="connsiteX2" fmla="*/ 128789 w 2150772"/>
              <a:gd name="connsiteY2" fmla="*/ 334850 h 1263936"/>
              <a:gd name="connsiteX3" fmla="*/ 141668 w 2150772"/>
              <a:gd name="connsiteY3" fmla="*/ 386366 h 1263936"/>
              <a:gd name="connsiteX4" fmla="*/ 167426 w 2150772"/>
              <a:gd name="connsiteY4" fmla="*/ 463639 h 1263936"/>
              <a:gd name="connsiteX5" fmla="*/ 206062 w 2150772"/>
              <a:gd name="connsiteY5" fmla="*/ 605307 h 1263936"/>
              <a:gd name="connsiteX6" fmla="*/ 218941 w 2150772"/>
              <a:gd name="connsiteY6" fmla="*/ 643943 h 1263936"/>
              <a:gd name="connsiteX7" fmla="*/ 244699 w 2150772"/>
              <a:gd name="connsiteY7" fmla="*/ 682580 h 1263936"/>
              <a:gd name="connsiteX8" fmla="*/ 321972 w 2150772"/>
              <a:gd name="connsiteY8" fmla="*/ 785611 h 1263936"/>
              <a:gd name="connsiteX9" fmla="*/ 450761 w 2150772"/>
              <a:gd name="connsiteY9" fmla="*/ 940157 h 1263936"/>
              <a:gd name="connsiteX10" fmla="*/ 540913 w 2150772"/>
              <a:gd name="connsiteY10" fmla="*/ 1004552 h 1263936"/>
              <a:gd name="connsiteX11" fmla="*/ 592428 w 2150772"/>
              <a:gd name="connsiteY11" fmla="*/ 1043188 h 1263936"/>
              <a:gd name="connsiteX12" fmla="*/ 656823 w 2150772"/>
              <a:gd name="connsiteY12" fmla="*/ 1081825 h 1263936"/>
              <a:gd name="connsiteX13" fmla="*/ 708338 w 2150772"/>
              <a:gd name="connsiteY13" fmla="*/ 1120462 h 1263936"/>
              <a:gd name="connsiteX14" fmla="*/ 746975 w 2150772"/>
              <a:gd name="connsiteY14" fmla="*/ 1159098 h 1263936"/>
              <a:gd name="connsiteX15" fmla="*/ 798490 w 2150772"/>
              <a:gd name="connsiteY15" fmla="*/ 1184856 h 1263936"/>
              <a:gd name="connsiteX16" fmla="*/ 837127 w 2150772"/>
              <a:gd name="connsiteY16" fmla="*/ 1210614 h 1263936"/>
              <a:gd name="connsiteX17" fmla="*/ 914400 w 2150772"/>
              <a:gd name="connsiteY17" fmla="*/ 1249250 h 1263936"/>
              <a:gd name="connsiteX18" fmla="*/ 1287888 w 2150772"/>
              <a:gd name="connsiteY18" fmla="*/ 1236371 h 1263936"/>
              <a:gd name="connsiteX19" fmla="*/ 1326524 w 2150772"/>
              <a:gd name="connsiteY19" fmla="*/ 1223493 h 1263936"/>
              <a:gd name="connsiteX20" fmla="*/ 1468192 w 2150772"/>
              <a:gd name="connsiteY20" fmla="*/ 1146219 h 1263936"/>
              <a:gd name="connsiteX21" fmla="*/ 1506828 w 2150772"/>
              <a:gd name="connsiteY21" fmla="*/ 1120462 h 1263936"/>
              <a:gd name="connsiteX22" fmla="*/ 1545465 w 2150772"/>
              <a:gd name="connsiteY22" fmla="*/ 1094704 h 1263936"/>
              <a:gd name="connsiteX23" fmla="*/ 1674254 w 2150772"/>
              <a:gd name="connsiteY23" fmla="*/ 1017431 h 1263936"/>
              <a:gd name="connsiteX24" fmla="*/ 1712890 w 2150772"/>
              <a:gd name="connsiteY24" fmla="*/ 991673 h 1263936"/>
              <a:gd name="connsiteX25" fmla="*/ 1790164 w 2150772"/>
              <a:gd name="connsiteY25" fmla="*/ 927279 h 1263936"/>
              <a:gd name="connsiteX26" fmla="*/ 1828800 w 2150772"/>
              <a:gd name="connsiteY26" fmla="*/ 914400 h 1263936"/>
              <a:gd name="connsiteX27" fmla="*/ 1867437 w 2150772"/>
              <a:gd name="connsiteY27" fmla="*/ 875763 h 1263936"/>
              <a:gd name="connsiteX28" fmla="*/ 2009104 w 2150772"/>
              <a:gd name="connsiteY28" fmla="*/ 875763 h 1263936"/>
              <a:gd name="connsiteX29" fmla="*/ 2086378 w 2150772"/>
              <a:gd name="connsiteY29" fmla="*/ 901521 h 1263936"/>
              <a:gd name="connsiteX30" fmla="*/ 2125014 w 2150772"/>
              <a:gd name="connsiteY30" fmla="*/ 914400 h 1263936"/>
              <a:gd name="connsiteX31" fmla="*/ 2150772 w 2150772"/>
              <a:gd name="connsiteY31" fmla="*/ 927279 h 126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50772" h="1263936">
                <a:moveTo>
                  <a:pt x="0" y="0"/>
                </a:moveTo>
                <a:cubicBezTo>
                  <a:pt x="30561" y="122242"/>
                  <a:pt x="23462" y="101711"/>
                  <a:pt x="103031" y="296214"/>
                </a:cubicBezTo>
                <a:cubicBezTo>
                  <a:pt x="108892" y="310540"/>
                  <a:pt x="120203" y="321971"/>
                  <a:pt x="128789" y="334850"/>
                </a:cubicBezTo>
                <a:cubicBezTo>
                  <a:pt x="133082" y="352022"/>
                  <a:pt x="136582" y="369412"/>
                  <a:pt x="141668" y="386366"/>
                </a:cubicBezTo>
                <a:cubicBezTo>
                  <a:pt x="149470" y="412372"/>
                  <a:pt x="162102" y="437015"/>
                  <a:pt x="167426" y="463639"/>
                </a:cubicBezTo>
                <a:cubicBezTo>
                  <a:pt x="185628" y="554655"/>
                  <a:pt x="173382" y="507269"/>
                  <a:pt x="206062" y="605307"/>
                </a:cubicBezTo>
                <a:cubicBezTo>
                  <a:pt x="210355" y="618186"/>
                  <a:pt x="211411" y="632648"/>
                  <a:pt x="218941" y="643943"/>
                </a:cubicBezTo>
                <a:cubicBezTo>
                  <a:pt x="227527" y="656822"/>
                  <a:pt x="235595" y="670062"/>
                  <a:pt x="244699" y="682580"/>
                </a:cubicBezTo>
                <a:cubicBezTo>
                  <a:pt x="269949" y="717299"/>
                  <a:pt x="298159" y="749892"/>
                  <a:pt x="321972" y="785611"/>
                </a:cubicBezTo>
                <a:cubicBezTo>
                  <a:pt x="365604" y="851058"/>
                  <a:pt x="384652" y="890574"/>
                  <a:pt x="450761" y="940157"/>
                </a:cubicBezTo>
                <a:cubicBezTo>
                  <a:pt x="619061" y="1066385"/>
                  <a:pt x="409130" y="910421"/>
                  <a:pt x="540913" y="1004552"/>
                </a:cubicBezTo>
                <a:cubicBezTo>
                  <a:pt x="558379" y="1017028"/>
                  <a:pt x="574568" y="1031282"/>
                  <a:pt x="592428" y="1043188"/>
                </a:cubicBezTo>
                <a:cubicBezTo>
                  <a:pt x="613256" y="1057073"/>
                  <a:pt x="635995" y="1067940"/>
                  <a:pt x="656823" y="1081825"/>
                </a:cubicBezTo>
                <a:cubicBezTo>
                  <a:pt x="674683" y="1093732"/>
                  <a:pt x="692041" y="1106493"/>
                  <a:pt x="708338" y="1120462"/>
                </a:cubicBezTo>
                <a:cubicBezTo>
                  <a:pt x="722167" y="1132315"/>
                  <a:pt x="732154" y="1148512"/>
                  <a:pt x="746975" y="1159098"/>
                </a:cubicBezTo>
                <a:cubicBezTo>
                  <a:pt x="762598" y="1170257"/>
                  <a:pt x="781821" y="1175331"/>
                  <a:pt x="798490" y="1184856"/>
                </a:cubicBezTo>
                <a:cubicBezTo>
                  <a:pt x="811929" y="1192536"/>
                  <a:pt x="823282" y="1203692"/>
                  <a:pt x="837127" y="1210614"/>
                </a:cubicBezTo>
                <a:cubicBezTo>
                  <a:pt x="943772" y="1263936"/>
                  <a:pt x="803672" y="1175432"/>
                  <a:pt x="914400" y="1249250"/>
                </a:cubicBezTo>
                <a:cubicBezTo>
                  <a:pt x="1038896" y="1244957"/>
                  <a:pt x="1163561" y="1244141"/>
                  <a:pt x="1287888" y="1236371"/>
                </a:cubicBezTo>
                <a:cubicBezTo>
                  <a:pt x="1301437" y="1235524"/>
                  <a:pt x="1313813" y="1228260"/>
                  <a:pt x="1326524" y="1223493"/>
                </a:cubicBezTo>
                <a:cubicBezTo>
                  <a:pt x="1411678" y="1191561"/>
                  <a:pt x="1382374" y="1203431"/>
                  <a:pt x="1468192" y="1146219"/>
                </a:cubicBezTo>
                <a:lnTo>
                  <a:pt x="1506828" y="1120462"/>
                </a:lnTo>
                <a:cubicBezTo>
                  <a:pt x="1519707" y="1111876"/>
                  <a:pt x="1531620" y="1101626"/>
                  <a:pt x="1545465" y="1094704"/>
                </a:cubicBezTo>
                <a:cubicBezTo>
                  <a:pt x="1624667" y="1055103"/>
                  <a:pt x="1581011" y="1079594"/>
                  <a:pt x="1674254" y="1017431"/>
                </a:cubicBezTo>
                <a:cubicBezTo>
                  <a:pt x="1687133" y="1008845"/>
                  <a:pt x="1701945" y="1002618"/>
                  <a:pt x="1712890" y="991673"/>
                </a:cubicBezTo>
                <a:cubicBezTo>
                  <a:pt x="1741375" y="963188"/>
                  <a:pt x="1754300" y="945211"/>
                  <a:pt x="1790164" y="927279"/>
                </a:cubicBezTo>
                <a:cubicBezTo>
                  <a:pt x="1802306" y="921208"/>
                  <a:pt x="1815921" y="918693"/>
                  <a:pt x="1828800" y="914400"/>
                </a:cubicBezTo>
                <a:cubicBezTo>
                  <a:pt x="1841679" y="901521"/>
                  <a:pt x="1852282" y="885866"/>
                  <a:pt x="1867437" y="875763"/>
                </a:cubicBezTo>
                <a:cubicBezTo>
                  <a:pt x="1908815" y="848177"/>
                  <a:pt x="1969325" y="870791"/>
                  <a:pt x="2009104" y="875763"/>
                </a:cubicBezTo>
                <a:lnTo>
                  <a:pt x="2086378" y="901521"/>
                </a:lnTo>
                <a:cubicBezTo>
                  <a:pt x="2099257" y="905814"/>
                  <a:pt x="2112872" y="908329"/>
                  <a:pt x="2125014" y="914400"/>
                </a:cubicBezTo>
                <a:lnTo>
                  <a:pt x="2150772" y="927279"/>
                </a:lnTo>
              </a:path>
            </a:pathLst>
          </a:cu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Forme libre 15"/>
          <p:cNvSpPr/>
          <p:nvPr/>
        </p:nvSpPr>
        <p:spPr>
          <a:xfrm>
            <a:off x="5396248" y="2421228"/>
            <a:ext cx="824248" cy="929941"/>
          </a:xfrm>
          <a:custGeom>
            <a:avLst/>
            <a:gdLst>
              <a:gd name="connsiteX0" fmla="*/ 0 w 824248"/>
              <a:gd name="connsiteY0" fmla="*/ 850006 h 929941"/>
              <a:gd name="connsiteX1" fmla="*/ 128789 w 824248"/>
              <a:gd name="connsiteY1" fmla="*/ 927279 h 929941"/>
              <a:gd name="connsiteX2" fmla="*/ 167425 w 824248"/>
              <a:gd name="connsiteY2" fmla="*/ 914400 h 929941"/>
              <a:gd name="connsiteX3" fmla="*/ 244698 w 824248"/>
              <a:gd name="connsiteY3" fmla="*/ 837127 h 929941"/>
              <a:gd name="connsiteX4" fmla="*/ 321972 w 824248"/>
              <a:gd name="connsiteY4" fmla="*/ 798490 h 929941"/>
              <a:gd name="connsiteX5" fmla="*/ 347729 w 824248"/>
              <a:gd name="connsiteY5" fmla="*/ 759854 h 929941"/>
              <a:gd name="connsiteX6" fmla="*/ 360608 w 824248"/>
              <a:gd name="connsiteY6" fmla="*/ 721217 h 929941"/>
              <a:gd name="connsiteX7" fmla="*/ 399245 w 824248"/>
              <a:gd name="connsiteY7" fmla="*/ 695459 h 929941"/>
              <a:gd name="connsiteX8" fmla="*/ 463639 w 824248"/>
              <a:gd name="connsiteY8" fmla="*/ 631065 h 929941"/>
              <a:gd name="connsiteX9" fmla="*/ 540913 w 824248"/>
              <a:gd name="connsiteY9" fmla="*/ 553792 h 929941"/>
              <a:gd name="connsiteX10" fmla="*/ 618186 w 824248"/>
              <a:gd name="connsiteY10" fmla="*/ 489397 h 929941"/>
              <a:gd name="connsiteX11" fmla="*/ 669701 w 824248"/>
              <a:gd name="connsiteY11" fmla="*/ 425003 h 929941"/>
              <a:gd name="connsiteX12" fmla="*/ 708338 w 824248"/>
              <a:gd name="connsiteY12" fmla="*/ 347730 h 929941"/>
              <a:gd name="connsiteX13" fmla="*/ 734096 w 824248"/>
              <a:gd name="connsiteY13" fmla="*/ 309093 h 929941"/>
              <a:gd name="connsiteX14" fmla="*/ 759853 w 824248"/>
              <a:gd name="connsiteY14" fmla="*/ 231820 h 929941"/>
              <a:gd name="connsiteX15" fmla="*/ 798490 w 824248"/>
              <a:gd name="connsiteY15" fmla="*/ 38637 h 929941"/>
              <a:gd name="connsiteX16" fmla="*/ 824248 w 824248"/>
              <a:gd name="connsiteY16" fmla="*/ 0 h 92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24248" h="929941">
                <a:moveTo>
                  <a:pt x="0" y="850006"/>
                </a:moveTo>
                <a:cubicBezTo>
                  <a:pt x="44741" y="894746"/>
                  <a:pt x="52438" y="912009"/>
                  <a:pt x="128789" y="927279"/>
                </a:cubicBezTo>
                <a:cubicBezTo>
                  <a:pt x="142101" y="929941"/>
                  <a:pt x="154546" y="918693"/>
                  <a:pt x="167425" y="914400"/>
                </a:cubicBezTo>
                <a:cubicBezTo>
                  <a:pt x="193183" y="888642"/>
                  <a:pt x="210140" y="848646"/>
                  <a:pt x="244698" y="837127"/>
                </a:cubicBezTo>
                <a:cubicBezTo>
                  <a:pt x="298019" y="819353"/>
                  <a:pt x="272039" y="831778"/>
                  <a:pt x="321972" y="798490"/>
                </a:cubicBezTo>
                <a:cubicBezTo>
                  <a:pt x="330558" y="785611"/>
                  <a:pt x="340807" y="773698"/>
                  <a:pt x="347729" y="759854"/>
                </a:cubicBezTo>
                <a:cubicBezTo>
                  <a:pt x="353800" y="747712"/>
                  <a:pt x="352127" y="731818"/>
                  <a:pt x="360608" y="721217"/>
                </a:cubicBezTo>
                <a:cubicBezTo>
                  <a:pt x="370277" y="709130"/>
                  <a:pt x="386366" y="704045"/>
                  <a:pt x="399245" y="695459"/>
                </a:cubicBezTo>
                <a:cubicBezTo>
                  <a:pt x="452321" y="615847"/>
                  <a:pt x="393392" y="693507"/>
                  <a:pt x="463639" y="631065"/>
                </a:cubicBezTo>
                <a:cubicBezTo>
                  <a:pt x="490865" y="606864"/>
                  <a:pt x="510604" y="573998"/>
                  <a:pt x="540913" y="553792"/>
                </a:cubicBezTo>
                <a:cubicBezTo>
                  <a:pt x="594704" y="517931"/>
                  <a:pt x="568604" y="538979"/>
                  <a:pt x="618186" y="489397"/>
                </a:cubicBezTo>
                <a:cubicBezTo>
                  <a:pt x="643259" y="414180"/>
                  <a:pt x="611447" y="483257"/>
                  <a:pt x="669701" y="425003"/>
                </a:cubicBezTo>
                <a:cubicBezTo>
                  <a:pt x="706611" y="388093"/>
                  <a:pt x="687388" y="389629"/>
                  <a:pt x="708338" y="347730"/>
                </a:cubicBezTo>
                <a:cubicBezTo>
                  <a:pt x="715260" y="333886"/>
                  <a:pt x="727810" y="323238"/>
                  <a:pt x="734096" y="309093"/>
                </a:cubicBezTo>
                <a:cubicBezTo>
                  <a:pt x="745123" y="284282"/>
                  <a:pt x="759853" y="231820"/>
                  <a:pt x="759853" y="231820"/>
                </a:cubicBezTo>
                <a:cubicBezTo>
                  <a:pt x="764834" y="186989"/>
                  <a:pt x="768049" y="84299"/>
                  <a:pt x="798490" y="38637"/>
                </a:cubicBezTo>
                <a:lnTo>
                  <a:pt x="824248" y="0"/>
                </a:lnTo>
              </a:path>
            </a:pathLst>
          </a:cu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7" name="Forme libre 16"/>
          <p:cNvSpPr/>
          <p:nvPr/>
        </p:nvSpPr>
        <p:spPr>
          <a:xfrm>
            <a:off x="1339403" y="4404575"/>
            <a:ext cx="274066" cy="643943"/>
          </a:xfrm>
          <a:custGeom>
            <a:avLst/>
            <a:gdLst>
              <a:gd name="connsiteX0" fmla="*/ 0 w 274066"/>
              <a:gd name="connsiteY0" fmla="*/ 643943 h 643943"/>
              <a:gd name="connsiteX1" fmla="*/ 154546 w 274066"/>
              <a:gd name="connsiteY1" fmla="*/ 463639 h 643943"/>
              <a:gd name="connsiteX2" fmla="*/ 206062 w 274066"/>
              <a:gd name="connsiteY2" fmla="*/ 386366 h 643943"/>
              <a:gd name="connsiteX3" fmla="*/ 218941 w 274066"/>
              <a:gd name="connsiteY3" fmla="*/ 347729 h 643943"/>
              <a:gd name="connsiteX4" fmla="*/ 244698 w 274066"/>
              <a:gd name="connsiteY4" fmla="*/ 309093 h 643943"/>
              <a:gd name="connsiteX5" fmla="*/ 257577 w 274066"/>
              <a:gd name="connsiteY5" fmla="*/ 244698 h 643943"/>
              <a:gd name="connsiteX6" fmla="*/ 270456 w 274066"/>
              <a:gd name="connsiteY6" fmla="*/ 206062 h 643943"/>
              <a:gd name="connsiteX7" fmla="*/ 270456 w 274066"/>
              <a:gd name="connsiteY7" fmla="*/ 0 h 643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4066" h="643943">
                <a:moveTo>
                  <a:pt x="0" y="643943"/>
                </a:moveTo>
                <a:cubicBezTo>
                  <a:pt x="71213" y="572730"/>
                  <a:pt x="62502" y="584004"/>
                  <a:pt x="154546" y="463639"/>
                </a:cubicBezTo>
                <a:cubicBezTo>
                  <a:pt x="173351" y="439048"/>
                  <a:pt x="206062" y="386366"/>
                  <a:pt x="206062" y="386366"/>
                </a:cubicBezTo>
                <a:cubicBezTo>
                  <a:pt x="210355" y="373487"/>
                  <a:pt x="212870" y="359871"/>
                  <a:pt x="218941" y="347729"/>
                </a:cubicBezTo>
                <a:cubicBezTo>
                  <a:pt x="225863" y="333885"/>
                  <a:pt x="239263" y="323586"/>
                  <a:pt x="244698" y="309093"/>
                </a:cubicBezTo>
                <a:cubicBezTo>
                  <a:pt x="252384" y="288597"/>
                  <a:pt x="252268" y="265934"/>
                  <a:pt x="257577" y="244698"/>
                </a:cubicBezTo>
                <a:cubicBezTo>
                  <a:pt x="260870" y="231528"/>
                  <a:pt x="269742" y="219619"/>
                  <a:pt x="270456" y="206062"/>
                </a:cubicBezTo>
                <a:cubicBezTo>
                  <a:pt x="274066" y="137470"/>
                  <a:pt x="270456" y="68687"/>
                  <a:pt x="270456" y="0"/>
                </a:cubicBezTo>
              </a:path>
            </a:pathLst>
          </a:cu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8" name="Forme libre 17"/>
          <p:cNvSpPr/>
          <p:nvPr/>
        </p:nvSpPr>
        <p:spPr>
          <a:xfrm>
            <a:off x="1609859" y="2779085"/>
            <a:ext cx="1790164" cy="1342154"/>
          </a:xfrm>
          <a:custGeom>
            <a:avLst/>
            <a:gdLst>
              <a:gd name="connsiteX0" fmla="*/ 0 w 1790164"/>
              <a:gd name="connsiteY0" fmla="*/ 1342154 h 1342154"/>
              <a:gd name="connsiteX1" fmla="*/ 90152 w 1790164"/>
              <a:gd name="connsiteY1" fmla="*/ 1213366 h 1342154"/>
              <a:gd name="connsiteX2" fmla="*/ 167426 w 1790164"/>
              <a:gd name="connsiteY2" fmla="*/ 1136092 h 1342154"/>
              <a:gd name="connsiteX3" fmla="*/ 193183 w 1790164"/>
              <a:gd name="connsiteY3" fmla="*/ 1097456 h 1342154"/>
              <a:gd name="connsiteX4" fmla="*/ 231820 w 1790164"/>
              <a:gd name="connsiteY4" fmla="*/ 1058819 h 1342154"/>
              <a:gd name="connsiteX5" fmla="*/ 283335 w 1790164"/>
              <a:gd name="connsiteY5" fmla="*/ 968667 h 1342154"/>
              <a:gd name="connsiteX6" fmla="*/ 334851 w 1790164"/>
              <a:gd name="connsiteY6" fmla="*/ 930030 h 1342154"/>
              <a:gd name="connsiteX7" fmla="*/ 347730 w 1790164"/>
              <a:gd name="connsiteY7" fmla="*/ 891394 h 1342154"/>
              <a:gd name="connsiteX8" fmla="*/ 425003 w 1790164"/>
              <a:gd name="connsiteY8" fmla="*/ 814121 h 1342154"/>
              <a:gd name="connsiteX9" fmla="*/ 489397 w 1790164"/>
              <a:gd name="connsiteY9" fmla="*/ 711090 h 1342154"/>
              <a:gd name="connsiteX10" fmla="*/ 515155 w 1790164"/>
              <a:gd name="connsiteY10" fmla="*/ 672453 h 1342154"/>
              <a:gd name="connsiteX11" fmla="*/ 553792 w 1790164"/>
              <a:gd name="connsiteY11" fmla="*/ 633816 h 1342154"/>
              <a:gd name="connsiteX12" fmla="*/ 592428 w 1790164"/>
              <a:gd name="connsiteY12" fmla="*/ 556543 h 1342154"/>
              <a:gd name="connsiteX13" fmla="*/ 669702 w 1790164"/>
              <a:gd name="connsiteY13" fmla="*/ 479270 h 1342154"/>
              <a:gd name="connsiteX14" fmla="*/ 759854 w 1790164"/>
              <a:gd name="connsiteY14" fmla="*/ 363360 h 1342154"/>
              <a:gd name="connsiteX15" fmla="*/ 798490 w 1790164"/>
              <a:gd name="connsiteY15" fmla="*/ 324723 h 1342154"/>
              <a:gd name="connsiteX16" fmla="*/ 875764 w 1790164"/>
              <a:gd name="connsiteY16" fmla="*/ 273208 h 1342154"/>
              <a:gd name="connsiteX17" fmla="*/ 953037 w 1790164"/>
              <a:gd name="connsiteY17" fmla="*/ 195935 h 1342154"/>
              <a:gd name="connsiteX18" fmla="*/ 978795 w 1790164"/>
              <a:gd name="connsiteY18" fmla="*/ 157298 h 1342154"/>
              <a:gd name="connsiteX19" fmla="*/ 1056068 w 1790164"/>
              <a:gd name="connsiteY19" fmla="*/ 92904 h 1342154"/>
              <a:gd name="connsiteX20" fmla="*/ 1094704 w 1790164"/>
              <a:gd name="connsiteY20" fmla="*/ 80025 h 1342154"/>
              <a:gd name="connsiteX21" fmla="*/ 1403797 w 1790164"/>
              <a:gd name="connsiteY21" fmla="*/ 67146 h 1342154"/>
              <a:gd name="connsiteX22" fmla="*/ 1481071 w 1790164"/>
              <a:gd name="connsiteY22" fmla="*/ 41388 h 1342154"/>
              <a:gd name="connsiteX23" fmla="*/ 1790164 w 1790164"/>
              <a:gd name="connsiteY23" fmla="*/ 28509 h 1342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90164" h="1342154">
                <a:moveTo>
                  <a:pt x="0" y="1342154"/>
                </a:moveTo>
                <a:cubicBezTo>
                  <a:pt x="30051" y="1299225"/>
                  <a:pt x="53098" y="1250420"/>
                  <a:pt x="90152" y="1213366"/>
                </a:cubicBezTo>
                <a:cubicBezTo>
                  <a:pt x="115910" y="1187608"/>
                  <a:pt x="147220" y="1166401"/>
                  <a:pt x="167426" y="1136092"/>
                </a:cubicBezTo>
                <a:cubicBezTo>
                  <a:pt x="176012" y="1123213"/>
                  <a:pt x="183274" y="1109347"/>
                  <a:pt x="193183" y="1097456"/>
                </a:cubicBezTo>
                <a:cubicBezTo>
                  <a:pt x="204843" y="1083464"/>
                  <a:pt x="221233" y="1073640"/>
                  <a:pt x="231820" y="1058819"/>
                </a:cubicBezTo>
                <a:cubicBezTo>
                  <a:pt x="257068" y="1023472"/>
                  <a:pt x="252921" y="999081"/>
                  <a:pt x="283335" y="968667"/>
                </a:cubicBezTo>
                <a:cubicBezTo>
                  <a:pt x="298513" y="953489"/>
                  <a:pt x="317679" y="942909"/>
                  <a:pt x="334851" y="930030"/>
                </a:cubicBezTo>
                <a:cubicBezTo>
                  <a:pt x="339144" y="917151"/>
                  <a:pt x="339396" y="902110"/>
                  <a:pt x="347730" y="891394"/>
                </a:cubicBezTo>
                <a:cubicBezTo>
                  <a:pt x="370094" y="862640"/>
                  <a:pt x="425003" y="814121"/>
                  <a:pt x="425003" y="814121"/>
                </a:cubicBezTo>
                <a:cubicBezTo>
                  <a:pt x="465345" y="733438"/>
                  <a:pt x="433669" y="789109"/>
                  <a:pt x="489397" y="711090"/>
                </a:cubicBezTo>
                <a:cubicBezTo>
                  <a:pt x="498394" y="698495"/>
                  <a:pt x="505246" y="684344"/>
                  <a:pt x="515155" y="672453"/>
                </a:cubicBezTo>
                <a:cubicBezTo>
                  <a:pt x="526815" y="658461"/>
                  <a:pt x="540913" y="646695"/>
                  <a:pt x="553792" y="633816"/>
                </a:cubicBezTo>
                <a:cubicBezTo>
                  <a:pt x="565726" y="598015"/>
                  <a:pt x="565800" y="586500"/>
                  <a:pt x="592428" y="556543"/>
                </a:cubicBezTo>
                <a:cubicBezTo>
                  <a:pt x="616629" y="529317"/>
                  <a:pt x="669702" y="479270"/>
                  <a:pt x="669702" y="479270"/>
                </a:cubicBezTo>
                <a:cubicBezTo>
                  <a:pt x="694099" y="406074"/>
                  <a:pt x="672980" y="450234"/>
                  <a:pt x="759854" y="363360"/>
                </a:cubicBezTo>
                <a:cubicBezTo>
                  <a:pt x="772733" y="350481"/>
                  <a:pt x="783335" y="334826"/>
                  <a:pt x="798490" y="324723"/>
                </a:cubicBezTo>
                <a:lnTo>
                  <a:pt x="875764" y="273208"/>
                </a:lnTo>
                <a:cubicBezTo>
                  <a:pt x="1002025" y="104856"/>
                  <a:pt x="840050" y="308921"/>
                  <a:pt x="953037" y="195935"/>
                </a:cubicBezTo>
                <a:cubicBezTo>
                  <a:pt x="963982" y="184990"/>
                  <a:pt x="968886" y="169189"/>
                  <a:pt x="978795" y="157298"/>
                </a:cubicBezTo>
                <a:cubicBezTo>
                  <a:pt x="999143" y="132881"/>
                  <a:pt x="1027120" y="107378"/>
                  <a:pt x="1056068" y="92904"/>
                </a:cubicBezTo>
                <a:cubicBezTo>
                  <a:pt x="1068210" y="86833"/>
                  <a:pt x="1081166" y="81028"/>
                  <a:pt x="1094704" y="80025"/>
                </a:cubicBezTo>
                <a:cubicBezTo>
                  <a:pt x="1197543" y="72407"/>
                  <a:pt x="1300766" y="71439"/>
                  <a:pt x="1403797" y="67146"/>
                </a:cubicBezTo>
                <a:lnTo>
                  <a:pt x="1481071" y="41388"/>
                </a:lnTo>
                <a:cubicBezTo>
                  <a:pt x="1605235" y="0"/>
                  <a:pt x="1506117" y="28509"/>
                  <a:pt x="1790164" y="28509"/>
                </a:cubicBezTo>
              </a:path>
            </a:pathLst>
          </a:cu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20" name="Forme libre 19"/>
          <p:cNvSpPr/>
          <p:nvPr/>
        </p:nvSpPr>
        <p:spPr>
          <a:xfrm>
            <a:off x="1738648" y="1711712"/>
            <a:ext cx="965915" cy="750207"/>
          </a:xfrm>
          <a:custGeom>
            <a:avLst/>
            <a:gdLst>
              <a:gd name="connsiteX0" fmla="*/ 850006 w 965915"/>
              <a:gd name="connsiteY0" fmla="*/ 1178 h 750207"/>
              <a:gd name="connsiteX1" fmla="*/ 953037 w 965915"/>
              <a:gd name="connsiteY1" fmla="*/ 14057 h 750207"/>
              <a:gd name="connsiteX2" fmla="*/ 965915 w 965915"/>
              <a:gd name="connsiteY2" fmla="*/ 52694 h 750207"/>
              <a:gd name="connsiteX3" fmla="*/ 953037 w 965915"/>
              <a:gd name="connsiteY3" fmla="*/ 155725 h 750207"/>
              <a:gd name="connsiteX4" fmla="*/ 940158 w 965915"/>
              <a:gd name="connsiteY4" fmla="*/ 194361 h 750207"/>
              <a:gd name="connsiteX5" fmla="*/ 901521 w 965915"/>
              <a:gd name="connsiteY5" fmla="*/ 207240 h 750207"/>
              <a:gd name="connsiteX6" fmla="*/ 862884 w 965915"/>
              <a:gd name="connsiteY6" fmla="*/ 232998 h 750207"/>
              <a:gd name="connsiteX7" fmla="*/ 785611 w 965915"/>
              <a:gd name="connsiteY7" fmla="*/ 271634 h 750207"/>
              <a:gd name="connsiteX8" fmla="*/ 759853 w 965915"/>
              <a:gd name="connsiteY8" fmla="*/ 310271 h 750207"/>
              <a:gd name="connsiteX9" fmla="*/ 721217 w 965915"/>
              <a:gd name="connsiteY9" fmla="*/ 348908 h 750207"/>
              <a:gd name="connsiteX10" fmla="*/ 669701 w 965915"/>
              <a:gd name="connsiteY10" fmla="*/ 426181 h 750207"/>
              <a:gd name="connsiteX11" fmla="*/ 592428 w 965915"/>
              <a:gd name="connsiteY11" fmla="*/ 464818 h 750207"/>
              <a:gd name="connsiteX12" fmla="*/ 553791 w 965915"/>
              <a:gd name="connsiteY12" fmla="*/ 490575 h 750207"/>
              <a:gd name="connsiteX13" fmla="*/ 476518 w 965915"/>
              <a:gd name="connsiteY13" fmla="*/ 516333 h 750207"/>
              <a:gd name="connsiteX14" fmla="*/ 437882 w 965915"/>
              <a:gd name="connsiteY14" fmla="*/ 529212 h 750207"/>
              <a:gd name="connsiteX15" fmla="*/ 321972 w 965915"/>
              <a:gd name="connsiteY15" fmla="*/ 619364 h 750207"/>
              <a:gd name="connsiteX16" fmla="*/ 244698 w 965915"/>
              <a:gd name="connsiteY16" fmla="*/ 658001 h 750207"/>
              <a:gd name="connsiteX17" fmla="*/ 218941 w 965915"/>
              <a:gd name="connsiteY17" fmla="*/ 696637 h 750207"/>
              <a:gd name="connsiteX18" fmla="*/ 180304 w 965915"/>
              <a:gd name="connsiteY18" fmla="*/ 722395 h 750207"/>
              <a:gd name="connsiteX19" fmla="*/ 0 w 965915"/>
              <a:gd name="connsiteY19" fmla="*/ 735274 h 75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5915" h="750207">
                <a:moveTo>
                  <a:pt x="850006" y="1178"/>
                </a:moveTo>
                <a:cubicBezTo>
                  <a:pt x="884350" y="5471"/>
                  <a:pt x="921409" y="0"/>
                  <a:pt x="953037" y="14057"/>
                </a:cubicBezTo>
                <a:cubicBezTo>
                  <a:pt x="965442" y="19571"/>
                  <a:pt x="965915" y="39118"/>
                  <a:pt x="965915" y="52694"/>
                </a:cubicBezTo>
                <a:cubicBezTo>
                  <a:pt x="965915" y="87305"/>
                  <a:pt x="959228" y="121672"/>
                  <a:pt x="953037" y="155725"/>
                </a:cubicBezTo>
                <a:cubicBezTo>
                  <a:pt x="950609" y="169081"/>
                  <a:pt x="949757" y="184762"/>
                  <a:pt x="940158" y="194361"/>
                </a:cubicBezTo>
                <a:cubicBezTo>
                  <a:pt x="930558" y="203960"/>
                  <a:pt x="913663" y="201169"/>
                  <a:pt x="901521" y="207240"/>
                </a:cubicBezTo>
                <a:cubicBezTo>
                  <a:pt x="887676" y="214162"/>
                  <a:pt x="876728" y="226076"/>
                  <a:pt x="862884" y="232998"/>
                </a:cubicBezTo>
                <a:cubicBezTo>
                  <a:pt x="756234" y="286324"/>
                  <a:pt x="896349" y="197811"/>
                  <a:pt x="785611" y="271634"/>
                </a:cubicBezTo>
                <a:cubicBezTo>
                  <a:pt x="777025" y="284513"/>
                  <a:pt x="769762" y="298380"/>
                  <a:pt x="759853" y="310271"/>
                </a:cubicBezTo>
                <a:cubicBezTo>
                  <a:pt x="748193" y="324263"/>
                  <a:pt x="731320" y="333753"/>
                  <a:pt x="721217" y="348908"/>
                </a:cubicBezTo>
                <a:cubicBezTo>
                  <a:pt x="669631" y="426288"/>
                  <a:pt x="762142" y="349146"/>
                  <a:pt x="669701" y="426181"/>
                </a:cubicBezTo>
                <a:cubicBezTo>
                  <a:pt x="614340" y="472316"/>
                  <a:pt x="650511" y="435777"/>
                  <a:pt x="592428" y="464818"/>
                </a:cubicBezTo>
                <a:cubicBezTo>
                  <a:pt x="578584" y="471740"/>
                  <a:pt x="567935" y="484289"/>
                  <a:pt x="553791" y="490575"/>
                </a:cubicBezTo>
                <a:cubicBezTo>
                  <a:pt x="528980" y="501602"/>
                  <a:pt x="502276" y="507747"/>
                  <a:pt x="476518" y="516333"/>
                </a:cubicBezTo>
                <a:lnTo>
                  <a:pt x="437882" y="529212"/>
                </a:lnTo>
                <a:cubicBezTo>
                  <a:pt x="404545" y="562549"/>
                  <a:pt x="368186" y="603959"/>
                  <a:pt x="321972" y="619364"/>
                </a:cubicBezTo>
                <a:cubicBezTo>
                  <a:pt x="268651" y="637138"/>
                  <a:pt x="294631" y="624713"/>
                  <a:pt x="244698" y="658001"/>
                </a:cubicBezTo>
                <a:cubicBezTo>
                  <a:pt x="236112" y="670880"/>
                  <a:pt x="229886" y="685692"/>
                  <a:pt x="218941" y="696637"/>
                </a:cubicBezTo>
                <a:cubicBezTo>
                  <a:pt x="207996" y="707582"/>
                  <a:pt x="194149" y="715473"/>
                  <a:pt x="180304" y="722395"/>
                </a:cubicBezTo>
                <a:cubicBezTo>
                  <a:pt x="124680" y="750207"/>
                  <a:pt x="58500" y="735274"/>
                  <a:pt x="0" y="735274"/>
                </a:cubicBezTo>
              </a:path>
            </a:pathLst>
          </a:cu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22" name="Forme libre 21"/>
          <p:cNvSpPr/>
          <p:nvPr/>
        </p:nvSpPr>
        <p:spPr>
          <a:xfrm>
            <a:off x="1094704" y="1416676"/>
            <a:ext cx="373488" cy="901521"/>
          </a:xfrm>
          <a:custGeom>
            <a:avLst/>
            <a:gdLst>
              <a:gd name="connsiteX0" fmla="*/ 373488 w 373488"/>
              <a:gd name="connsiteY0" fmla="*/ 901521 h 901521"/>
              <a:gd name="connsiteX1" fmla="*/ 334851 w 373488"/>
              <a:gd name="connsiteY1" fmla="*/ 875763 h 901521"/>
              <a:gd name="connsiteX2" fmla="*/ 296214 w 373488"/>
              <a:gd name="connsiteY2" fmla="*/ 708338 h 901521"/>
              <a:gd name="connsiteX3" fmla="*/ 244699 w 373488"/>
              <a:gd name="connsiteY3" fmla="*/ 592428 h 901521"/>
              <a:gd name="connsiteX4" fmla="*/ 231820 w 373488"/>
              <a:gd name="connsiteY4" fmla="*/ 553792 h 901521"/>
              <a:gd name="connsiteX5" fmla="*/ 193183 w 373488"/>
              <a:gd name="connsiteY5" fmla="*/ 476518 h 901521"/>
              <a:gd name="connsiteX6" fmla="*/ 154547 w 373488"/>
              <a:gd name="connsiteY6" fmla="*/ 399245 h 901521"/>
              <a:gd name="connsiteX7" fmla="*/ 115910 w 373488"/>
              <a:gd name="connsiteY7" fmla="*/ 218941 h 901521"/>
              <a:gd name="connsiteX8" fmla="*/ 103031 w 373488"/>
              <a:gd name="connsiteY8" fmla="*/ 180304 h 901521"/>
              <a:gd name="connsiteX9" fmla="*/ 64395 w 373488"/>
              <a:gd name="connsiteY9" fmla="*/ 154547 h 901521"/>
              <a:gd name="connsiteX10" fmla="*/ 25758 w 373488"/>
              <a:gd name="connsiteY10" fmla="*/ 77273 h 901521"/>
              <a:gd name="connsiteX11" fmla="*/ 0 w 373488"/>
              <a:gd name="connsiteY11"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3488" h="901521">
                <a:moveTo>
                  <a:pt x="373488" y="901521"/>
                </a:moveTo>
                <a:cubicBezTo>
                  <a:pt x="360609" y="892935"/>
                  <a:pt x="341138" y="889908"/>
                  <a:pt x="334851" y="875763"/>
                </a:cubicBezTo>
                <a:cubicBezTo>
                  <a:pt x="291302" y="777778"/>
                  <a:pt x="355569" y="797374"/>
                  <a:pt x="296214" y="708338"/>
                </a:cubicBezTo>
                <a:cubicBezTo>
                  <a:pt x="255397" y="647110"/>
                  <a:pt x="275352" y="684386"/>
                  <a:pt x="244699" y="592428"/>
                </a:cubicBezTo>
                <a:cubicBezTo>
                  <a:pt x="240406" y="579549"/>
                  <a:pt x="239350" y="565087"/>
                  <a:pt x="231820" y="553792"/>
                </a:cubicBezTo>
                <a:cubicBezTo>
                  <a:pt x="158004" y="443068"/>
                  <a:pt x="246502" y="583156"/>
                  <a:pt x="193183" y="476518"/>
                </a:cubicBezTo>
                <a:cubicBezTo>
                  <a:pt x="143251" y="376653"/>
                  <a:pt x="186919" y="496361"/>
                  <a:pt x="154547" y="399245"/>
                </a:cubicBezTo>
                <a:cubicBezTo>
                  <a:pt x="131406" y="144702"/>
                  <a:pt x="170863" y="328846"/>
                  <a:pt x="115910" y="218941"/>
                </a:cubicBezTo>
                <a:cubicBezTo>
                  <a:pt x="109839" y="206799"/>
                  <a:pt x="111512" y="190905"/>
                  <a:pt x="103031" y="180304"/>
                </a:cubicBezTo>
                <a:cubicBezTo>
                  <a:pt x="93362" y="168218"/>
                  <a:pt x="77274" y="163133"/>
                  <a:pt x="64395" y="154547"/>
                </a:cubicBezTo>
                <a:cubicBezTo>
                  <a:pt x="39212" y="116773"/>
                  <a:pt x="36422" y="119930"/>
                  <a:pt x="25758" y="77273"/>
                </a:cubicBezTo>
                <a:cubicBezTo>
                  <a:pt x="6999" y="2236"/>
                  <a:pt x="29658" y="29658"/>
                  <a:pt x="0" y="0"/>
                </a:cubicBezTo>
              </a:path>
            </a:pathLst>
          </a:cu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24" name="Forme libre 23"/>
          <p:cNvSpPr/>
          <p:nvPr/>
        </p:nvSpPr>
        <p:spPr>
          <a:xfrm>
            <a:off x="502276" y="1043189"/>
            <a:ext cx="476518" cy="128788"/>
          </a:xfrm>
          <a:custGeom>
            <a:avLst/>
            <a:gdLst>
              <a:gd name="connsiteX0" fmla="*/ 476518 w 476518"/>
              <a:gd name="connsiteY0" fmla="*/ 128788 h 128788"/>
              <a:gd name="connsiteX1" fmla="*/ 386366 w 476518"/>
              <a:gd name="connsiteY1" fmla="*/ 103031 h 128788"/>
              <a:gd name="connsiteX2" fmla="*/ 257578 w 476518"/>
              <a:gd name="connsiteY2" fmla="*/ 90152 h 128788"/>
              <a:gd name="connsiteX3" fmla="*/ 103031 w 476518"/>
              <a:gd name="connsiteY3" fmla="*/ 38636 h 128788"/>
              <a:gd name="connsiteX4" fmla="*/ 64394 w 476518"/>
              <a:gd name="connsiteY4" fmla="*/ 25757 h 128788"/>
              <a:gd name="connsiteX5" fmla="*/ 25758 w 476518"/>
              <a:gd name="connsiteY5" fmla="*/ 12879 h 128788"/>
              <a:gd name="connsiteX6" fmla="*/ 0 w 476518"/>
              <a:gd name="connsiteY6" fmla="*/ 0 h 12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518" h="128788">
                <a:moveTo>
                  <a:pt x="476518" y="128788"/>
                </a:moveTo>
                <a:cubicBezTo>
                  <a:pt x="448998" y="119615"/>
                  <a:pt x="414663" y="107073"/>
                  <a:pt x="386366" y="103031"/>
                </a:cubicBezTo>
                <a:cubicBezTo>
                  <a:pt x="343656" y="96930"/>
                  <a:pt x="300507" y="94445"/>
                  <a:pt x="257578" y="90152"/>
                </a:cubicBezTo>
                <a:lnTo>
                  <a:pt x="103031" y="38636"/>
                </a:lnTo>
                <a:lnTo>
                  <a:pt x="64394" y="25757"/>
                </a:lnTo>
                <a:cubicBezTo>
                  <a:pt x="51515" y="21464"/>
                  <a:pt x="37900" y="18950"/>
                  <a:pt x="25758" y="12879"/>
                </a:cubicBezTo>
                <a:lnTo>
                  <a:pt x="0" y="0"/>
                </a:lnTo>
              </a:path>
            </a:pathLst>
          </a:cu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25" name="Forme libre 24"/>
          <p:cNvSpPr/>
          <p:nvPr/>
        </p:nvSpPr>
        <p:spPr>
          <a:xfrm>
            <a:off x="1918952" y="2446222"/>
            <a:ext cx="244699" cy="979558"/>
          </a:xfrm>
          <a:custGeom>
            <a:avLst/>
            <a:gdLst>
              <a:gd name="connsiteX0" fmla="*/ 0 w 244699"/>
              <a:gd name="connsiteY0" fmla="*/ 764 h 979558"/>
              <a:gd name="connsiteX1" fmla="*/ 128789 w 244699"/>
              <a:gd name="connsiteY1" fmla="*/ 13643 h 979558"/>
              <a:gd name="connsiteX2" fmla="*/ 154547 w 244699"/>
              <a:gd name="connsiteY2" fmla="*/ 52279 h 979558"/>
              <a:gd name="connsiteX3" fmla="*/ 180304 w 244699"/>
              <a:gd name="connsiteY3" fmla="*/ 129553 h 979558"/>
              <a:gd name="connsiteX4" fmla="*/ 218941 w 244699"/>
              <a:gd name="connsiteY4" fmla="*/ 361372 h 979558"/>
              <a:gd name="connsiteX5" fmla="*/ 244699 w 244699"/>
              <a:gd name="connsiteY5" fmla="*/ 400009 h 979558"/>
              <a:gd name="connsiteX6" fmla="*/ 231820 w 244699"/>
              <a:gd name="connsiteY6" fmla="*/ 940922 h 979558"/>
              <a:gd name="connsiteX7" fmla="*/ 218941 w 244699"/>
              <a:gd name="connsiteY7" fmla="*/ 979558 h 979558"/>
              <a:gd name="connsiteX8" fmla="*/ 218941 w 244699"/>
              <a:gd name="connsiteY8" fmla="*/ 953801 h 97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699" h="979558">
                <a:moveTo>
                  <a:pt x="0" y="764"/>
                </a:moveTo>
                <a:cubicBezTo>
                  <a:pt x="42930" y="5057"/>
                  <a:pt x="87859" y="0"/>
                  <a:pt x="128789" y="13643"/>
                </a:cubicBezTo>
                <a:cubicBezTo>
                  <a:pt x="143473" y="18538"/>
                  <a:pt x="148261" y="38135"/>
                  <a:pt x="154547" y="52279"/>
                </a:cubicBezTo>
                <a:cubicBezTo>
                  <a:pt x="165574" y="77090"/>
                  <a:pt x="180304" y="129553"/>
                  <a:pt x="180304" y="129553"/>
                </a:cubicBezTo>
                <a:cubicBezTo>
                  <a:pt x="183986" y="173732"/>
                  <a:pt x="182851" y="307237"/>
                  <a:pt x="218941" y="361372"/>
                </a:cubicBezTo>
                <a:lnTo>
                  <a:pt x="244699" y="400009"/>
                </a:lnTo>
                <a:cubicBezTo>
                  <a:pt x="240406" y="580313"/>
                  <a:pt x="239828" y="760744"/>
                  <a:pt x="231820" y="940922"/>
                </a:cubicBezTo>
                <a:cubicBezTo>
                  <a:pt x="231217" y="954484"/>
                  <a:pt x="228540" y="969959"/>
                  <a:pt x="218941" y="979558"/>
                </a:cubicBezTo>
                <a:lnTo>
                  <a:pt x="218941" y="953801"/>
                </a:lnTo>
              </a:path>
            </a:pathLst>
          </a:cu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0" fill="hold"/>
                                        <p:tgtEl>
                                          <p:spTgt spid="8"/>
                                        </p:tgtEl>
                                        <p:attrNameLst>
                                          <p:attrName>ppt_x</p:attrName>
                                        </p:attrNameLst>
                                      </p:cBhvr>
                                      <p:tavLst>
                                        <p:tav tm="0">
                                          <p:val>
                                            <p:strVal val="#ppt_x"/>
                                          </p:val>
                                        </p:tav>
                                        <p:tav tm="100000">
                                          <p:val>
                                            <p:strVal val="#ppt_x"/>
                                          </p:val>
                                        </p:tav>
                                      </p:tavLst>
                                    </p:anim>
                                    <p:anim calcmode="lin" valueType="num">
                                      <p:cBhvr additive="base">
                                        <p:cTn id="8" dur="3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0" fill="hold"/>
                                        <p:tgtEl>
                                          <p:spTgt spid="6"/>
                                        </p:tgtEl>
                                        <p:attrNameLst>
                                          <p:attrName>ppt_x</p:attrName>
                                        </p:attrNameLst>
                                      </p:cBhvr>
                                      <p:tavLst>
                                        <p:tav tm="0">
                                          <p:val>
                                            <p:strVal val="#ppt_x"/>
                                          </p:val>
                                        </p:tav>
                                        <p:tav tm="100000">
                                          <p:val>
                                            <p:strVal val="#ppt_x"/>
                                          </p:val>
                                        </p:tav>
                                      </p:tavLst>
                                    </p:anim>
                                    <p:anim calcmode="lin" valueType="num">
                                      <p:cBhvr additive="base">
                                        <p:cTn id="12" dur="3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3000" fill="hold"/>
                                        <p:tgtEl>
                                          <p:spTgt spid="9"/>
                                        </p:tgtEl>
                                        <p:attrNameLst>
                                          <p:attrName>ppt_x</p:attrName>
                                        </p:attrNameLst>
                                      </p:cBhvr>
                                      <p:tavLst>
                                        <p:tav tm="0">
                                          <p:val>
                                            <p:strVal val="#ppt_x"/>
                                          </p:val>
                                        </p:tav>
                                        <p:tav tm="100000">
                                          <p:val>
                                            <p:strVal val="#ppt_x"/>
                                          </p:val>
                                        </p:tav>
                                      </p:tavLst>
                                    </p:anim>
                                    <p:anim calcmode="lin" valueType="num">
                                      <p:cBhvr additive="base">
                                        <p:cTn id="16" dur="30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3000" fill="hold"/>
                                        <p:tgtEl>
                                          <p:spTgt spid="5"/>
                                        </p:tgtEl>
                                        <p:attrNameLst>
                                          <p:attrName>ppt_x</p:attrName>
                                        </p:attrNameLst>
                                      </p:cBhvr>
                                      <p:tavLst>
                                        <p:tav tm="0">
                                          <p:val>
                                            <p:strVal val="#ppt_x"/>
                                          </p:val>
                                        </p:tav>
                                        <p:tav tm="100000">
                                          <p:val>
                                            <p:strVal val="#ppt_x"/>
                                          </p:val>
                                        </p:tav>
                                      </p:tavLst>
                                    </p:anim>
                                    <p:anim calcmode="lin" valueType="num">
                                      <p:cBhvr additive="base">
                                        <p:cTn id="20" dur="30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3000" fill="hold"/>
                                        <p:tgtEl>
                                          <p:spTgt spid="7"/>
                                        </p:tgtEl>
                                        <p:attrNameLst>
                                          <p:attrName>ppt_x</p:attrName>
                                        </p:attrNameLst>
                                      </p:cBhvr>
                                      <p:tavLst>
                                        <p:tav tm="0">
                                          <p:val>
                                            <p:strVal val="#ppt_x"/>
                                          </p:val>
                                        </p:tav>
                                        <p:tav tm="100000">
                                          <p:val>
                                            <p:strVal val="#ppt_x"/>
                                          </p:val>
                                        </p:tav>
                                      </p:tavLst>
                                    </p:anim>
                                    <p:anim calcmode="lin" valueType="num">
                                      <p:cBhvr additive="base">
                                        <p:cTn id="24" dur="30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25" presetClass="entr" presetSubtype="0" fill="hold" grpId="0" nodeType="afterEffect">
                                  <p:stCondLst>
                                    <p:cond delay="20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31" dur="1000" fill="hold"/>
                                        <p:tgtEl>
                                          <p:spTgt spid="11"/>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11"/>
                                        </p:tgtEl>
                                      </p:cBhvr>
                                    </p:animEffect>
                                  </p:childTnLst>
                                </p:cTn>
                              </p:par>
                            </p:childTnLst>
                          </p:cTn>
                        </p:par>
                        <p:par>
                          <p:cTn id="36" fill="hold">
                            <p:stCondLst>
                              <p:cond delay="6000"/>
                            </p:stCondLst>
                            <p:childTnLst>
                              <p:par>
                                <p:cTn id="37" presetID="25"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42" dur="1000" fill="hold"/>
                                        <p:tgtEl>
                                          <p:spTgt spid="12"/>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12"/>
                                        </p:tgtEl>
                                      </p:cBhvr>
                                    </p:animEffect>
                                  </p:childTnLst>
                                </p:cTn>
                              </p:par>
                            </p:childTnLst>
                          </p:cTn>
                        </p:par>
                        <p:par>
                          <p:cTn id="47" fill="hold">
                            <p:stCondLst>
                              <p:cond delay="7000"/>
                            </p:stCondLst>
                            <p:childTnLst>
                              <p:par>
                                <p:cTn id="48" presetID="25"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3" dur="1000" fill="hold"/>
                                        <p:tgtEl>
                                          <p:spTgt spid="10"/>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10"/>
                                        </p:tgtEl>
                                      </p:cBhvr>
                                    </p:animEffect>
                                  </p:childTnLst>
                                </p:cTn>
                              </p:par>
                            </p:childTnLst>
                          </p:cTn>
                        </p:par>
                        <p:par>
                          <p:cTn id="58" fill="hold">
                            <p:stCondLst>
                              <p:cond delay="8000"/>
                            </p:stCondLst>
                            <p:childTnLst>
                              <p:par>
                                <p:cTn id="59" presetID="25"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64" dur="1000" fill="hold"/>
                                        <p:tgtEl>
                                          <p:spTgt spid="13"/>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13"/>
                                        </p:tgtEl>
                                      </p:cBhvr>
                                    </p:animEffect>
                                  </p:childTnLst>
                                </p:cTn>
                              </p:par>
                            </p:childTnLst>
                          </p:cTn>
                        </p:par>
                        <p:par>
                          <p:cTn id="69" fill="hold">
                            <p:stCondLst>
                              <p:cond delay="9000"/>
                            </p:stCondLst>
                            <p:childTnLst>
                              <p:par>
                                <p:cTn id="70" presetID="25"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75" dur="1000" fill="hold"/>
                                        <p:tgtEl>
                                          <p:spTgt spid="14"/>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4"/>
                                        </p:tgtEl>
                                      </p:cBhvr>
                                    </p:animEffect>
                                  </p:childTnLst>
                                </p:cTn>
                              </p:par>
                            </p:childTnLst>
                          </p:cTn>
                        </p:par>
                        <p:par>
                          <p:cTn id="80" fill="hold">
                            <p:stCondLst>
                              <p:cond delay="10000"/>
                            </p:stCondLst>
                            <p:childTnLst>
                              <p:par>
                                <p:cTn id="81" presetID="35" presetClass="emph" presetSubtype="0" fill="hold" grpId="0" nodeType="afterEffect">
                                  <p:stCondLst>
                                    <p:cond delay="0"/>
                                  </p:stCondLst>
                                  <p:childTnLst>
                                    <p:anim calcmode="discrete" valueType="str">
                                      <p:cBhvr>
                                        <p:cTn id="82" dur="3000" fill="hold"/>
                                        <p:tgtEl>
                                          <p:spTgt spid="17"/>
                                        </p:tgtEl>
                                        <p:attrNameLst>
                                          <p:attrName>style.visibility</p:attrName>
                                        </p:attrNameLst>
                                      </p:cBhvr>
                                      <p:tavLst>
                                        <p:tav tm="0">
                                          <p:val>
                                            <p:strVal val="hidden"/>
                                          </p:val>
                                        </p:tav>
                                        <p:tav tm="50000">
                                          <p:val>
                                            <p:strVal val="visible"/>
                                          </p:val>
                                        </p:tav>
                                      </p:tavLst>
                                    </p:anim>
                                  </p:childTnLst>
                                </p:cTn>
                              </p:par>
                              <p:par>
                                <p:cTn id="83" presetID="35" presetClass="emph" presetSubtype="0" fill="hold" grpId="0" nodeType="withEffect">
                                  <p:stCondLst>
                                    <p:cond delay="0"/>
                                  </p:stCondLst>
                                  <p:childTnLst>
                                    <p:anim calcmode="discrete" valueType="str">
                                      <p:cBhvr>
                                        <p:cTn id="84" dur="1000" fill="hold"/>
                                        <p:tgtEl>
                                          <p:spTgt spid="18"/>
                                        </p:tgtEl>
                                        <p:attrNameLst>
                                          <p:attrName>style.visibility</p:attrName>
                                        </p:attrNameLst>
                                      </p:cBhvr>
                                      <p:tavLst>
                                        <p:tav tm="0">
                                          <p:val>
                                            <p:strVal val="hidden"/>
                                          </p:val>
                                        </p:tav>
                                        <p:tav tm="50000">
                                          <p:val>
                                            <p:strVal val="visible"/>
                                          </p:val>
                                        </p:tav>
                                      </p:tavLst>
                                    </p:anim>
                                  </p:childTnLst>
                                </p:cTn>
                              </p:par>
                              <p:par>
                                <p:cTn id="85" presetID="35" presetClass="emph" presetSubtype="0" fill="hold" grpId="0" nodeType="withEffect">
                                  <p:stCondLst>
                                    <p:cond delay="0"/>
                                  </p:stCondLst>
                                  <p:childTnLst>
                                    <p:anim calcmode="discrete" valueType="str">
                                      <p:cBhvr>
                                        <p:cTn id="86" dur="1000" fill="hold"/>
                                        <p:tgtEl>
                                          <p:spTgt spid="25"/>
                                        </p:tgtEl>
                                        <p:attrNameLst>
                                          <p:attrName>style.visibility</p:attrName>
                                        </p:attrNameLst>
                                      </p:cBhvr>
                                      <p:tavLst>
                                        <p:tav tm="0">
                                          <p:val>
                                            <p:strVal val="hidden"/>
                                          </p:val>
                                        </p:tav>
                                        <p:tav tm="50000">
                                          <p:val>
                                            <p:strVal val="visible"/>
                                          </p:val>
                                        </p:tav>
                                      </p:tavLst>
                                    </p:anim>
                                  </p:childTnLst>
                                </p:cTn>
                              </p:par>
                              <p:par>
                                <p:cTn id="87" presetID="35" presetClass="emph" presetSubtype="0" fill="hold" grpId="0" nodeType="withEffect">
                                  <p:stCondLst>
                                    <p:cond delay="0"/>
                                  </p:stCondLst>
                                  <p:childTnLst>
                                    <p:anim calcmode="discrete" valueType="str">
                                      <p:cBhvr>
                                        <p:cTn id="88" dur="1000" fill="hold"/>
                                        <p:tgtEl>
                                          <p:spTgt spid="20"/>
                                        </p:tgtEl>
                                        <p:attrNameLst>
                                          <p:attrName>style.visibility</p:attrName>
                                        </p:attrNameLst>
                                      </p:cBhvr>
                                      <p:tavLst>
                                        <p:tav tm="0">
                                          <p:val>
                                            <p:strVal val="hidden"/>
                                          </p:val>
                                        </p:tav>
                                        <p:tav tm="50000">
                                          <p:val>
                                            <p:strVal val="visible"/>
                                          </p:val>
                                        </p:tav>
                                      </p:tavLst>
                                    </p:anim>
                                  </p:childTnLst>
                                </p:cTn>
                              </p:par>
                              <p:par>
                                <p:cTn id="89" presetID="35" presetClass="emph" presetSubtype="0" fill="hold" grpId="0" nodeType="withEffect">
                                  <p:stCondLst>
                                    <p:cond delay="0"/>
                                  </p:stCondLst>
                                  <p:childTnLst>
                                    <p:anim calcmode="discrete" valueType="str">
                                      <p:cBhvr>
                                        <p:cTn id="90" dur="1000" fill="hold"/>
                                        <p:tgtEl>
                                          <p:spTgt spid="15"/>
                                        </p:tgtEl>
                                        <p:attrNameLst>
                                          <p:attrName>style.visibility</p:attrName>
                                        </p:attrNameLst>
                                      </p:cBhvr>
                                      <p:tavLst>
                                        <p:tav tm="0">
                                          <p:val>
                                            <p:strVal val="hidden"/>
                                          </p:val>
                                        </p:tav>
                                        <p:tav tm="50000">
                                          <p:val>
                                            <p:strVal val="visible"/>
                                          </p:val>
                                        </p:tav>
                                      </p:tavLst>
                                    </p:anim>
                                  </p:childTnLst>
                                </p:cTn>
                              </p:par>
                              <p:par>
                                <p:cTn id="91" presetID="35" presetClass="emph" presetSubtype="0" fill="hold" grpId="0" nodeType="withEffect">
                                  <p:stCondLst>
                                    <p:cond delay="0"/>
                                  </p:stCondLst>
                                  <p:childTnLst>
                                    <p:anim calcmode="discrete" valueType="str">
                                      <p:cBhvr>
                                        <p:cTn id="92" dur="1000" fill="hold"/>
                                        <p:tgtEl>
                                          <p:spTgt spid="22"/>
                                        </p:tgtEl>
                                        <p:attrNameLst>
                                          <p:attrName>style.visibility</p:attrName>
                                        </p:attrNameLst>
                                      </p:cBhvr>
                                      <p:tavLst>
                                        <p:tav tm="0">
                                          <p:val>
                                            <p:strVal val="hidden"/>
                                          </p:val>
                                        </p:tav>
                                        <p:tav tm="50000">
                                          <p:val>
                                            <p:strVal val="visible"/>
                                          </p:val>
                                        </p:tav>
                                      </p:tavLst>
                                    </p:anim>
                                  </p:childTnLst>
                                </p:cTn>
                              </p:par>
                              <p:par>
                                <p:cTn id="93" presetID="35" presetClass="emph" presetSubtype="0" fill="hold" grpId="0" nodeType="withEffect">
                                  <p:stCondLst>
                                    <p:cond delay="0"/>
                                  </p:stCondLst>
                                  <p:childTnLst>
                                    <p:anim calcmode="discrete" valueType="str">
                                      <p:cBhvr>
                                        <p:cTn id="94" dur="1000" fill="hold"/>
                                        <p:tgtEl>
                                          <p:spTgt spid="16"/>
                                        </p:tgtEl>
                                        <p:attrNameLst>
                                          <p:attrName>style.visibility</p:attrName>
                                        </p:attrNameLst>
                                      </p:cBhvr>
                                      <p:tavLst>
                                        <p:tav tm="0">
                                          <p:val>
                                            <p:strVal val="hidden"/>
                                          </p:val>
                                        </p:tav>
                                        <p:tav tm="50000">
                                          <p:val>
                                            <p:strVal val="visible"/>
                                          </p:val>
                                        </p:tav>
                                      </p:tavLst>
                                    </p:anim>
                                  </p:childTnLst>
                                </p:cTn>
                              </p:par>
                              <p:par>
                                <p:cTn id="95" presetID="35" presetClass="emph" presetSubtype="0" fill="hold" grpId="0" nodeType="withEffect">
                                  <p:stCondLst>
                                    <p:cond delay="0"/>
                                  </p:stCondLst>
                                  <p:childTnLst>
                                    <p:anim calcmode="discrete" valueType="str">
                                      <p:cBhvr>
                                        <p:cTn id="96" dur="1000" fill="hold"/>
                                        <p:tgtEl>
                                          <p:spTgt spid="2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animBg="1"/>
      <p:bldP spid="22"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548680"/>
            <a:ext cx="5400600" cy="1815882"/>
          </a:xfrm>
          <a:prstGeom prst="rect">
            <a:avLst/>
          </a:prstGeom>
          <a:noFill/>
        </p:spPr>
        <p:txBody>
          <a:bodyPr wrap="square" rtlCol="0">
            <a:spAutoFit/>
          </a:bodyPr>
          <a:lstStyle/>
          <a:p>
            <a:r>
              <a:rPr lang="fr-BE" sz="2000" dirty="0" smtClean="0">
                <a:solidFill>
                  <a:schemeClr val="bg1">
                    <a:lumMod val="85000"/>
                    <a:lumOff val="15000"/>
                  </a:schemeClr>
                </a:solidFill>
                <a:latin typeface="28 Days Later" pitchFamily="34" charset="0"/>
              </a:rPr>
              <a:t>Et bien voilà</a:t>
            </a:r>
            <a:r>
              <a:rPr lang="fr-BE" sz="2000" dirty="0" smtClean="0">
                <a:solidFill>
                  <a:schemeClr val="bg1">
                    <a:lumMod val="85000"/>
                    <a:lumOff val="15000"/>
                  </a:schemeClr>
                </a:solidFill>
              </a:rPr>
              <a:t>. Ceci n’était qu’une approche sommaire, ludique et impressionniste</a:t>
            </a:r>
            <a:r>
              <a:rPr lang="fr-BE" sz="2800" dirty="0" smtClean="0">
                <a:solidFill>
                  <a:schemeClr val="bg1">
                    <a:lumMod val="85000"/>
                    <a:lumOff val="15000"/>
                  </a:schemeClr>
                </a:solidFill>
              </a:rPr>
              <a:t>…</a:t>
            </a:r>
          </a:p>
          <a:p>
            <a:endParaRPr lang="fr-BE" sz="2800" dirty="0" smtClean="0">
              <a:solidFill>
                <a:schemeClr val="bg1">
                  <a:lumMod val="85000"/>
                  <a:lumOff val="15000"/>
                </a:schemeClr>
              </a:solidFill>
            </a:endParaRPr>
          </a:p>
          <a:p>
            <a:endParaRPr lang="fr-BE" dirty="0" smtClean="0"/>
          </a:p>
          <a:p>
            <a:endParaRPr lang="fr-BE" dirty="0"/>
          </a:p>
        </p:txBody>
      </p:sp>
      <p:sp>
        <p:nvSpPr>
          <p:cNvPr id="3" name="ZoneTexte 2"/>
          <p:cNvSpPr txBox="1"/>
          <p:nvPr/>
        </p:nvSpPr>
        <p:spPr>
          <a:xfrm>
            <a:off x="4067944" y="1772816"/>
            <a:ext cx="4320480" cy="2000548"/>
          </a:xfrm>
          <a:prstGeom prst="rect">
            <a:avLst/>
          </a:prstGeom>
          <a:noFill/>
        </p:spPr>
        <p:txBody>
          <a:bodyPr wrap="square" rtlCol="0">
            <a:spAutoFit/>
          </a:bodyPr>
          <a:lstStyle/>
          <a:p>
            <a:r>
              <a:rPr lang="fr-BE" sz="2400" dirty="0" smtClean="0">
                <a:solidFill>
                  <a:schemeClr val="bg1">
                    <a:lumMod val="85000"/>
                    <a:lumOff val="15000"/>
                  </a:schemeClr>
                </a:solidFill>
              </a:rPr>
              <a:t>De ceci surgissent nécessairement une foule de </a:t>
            </a:r>
            <a:r>
              <a:rPr lang="fr-BE" sz="2800" dirty="0" smtClean="0">
                <a:solidFill>
                  <a:schemeClr val="bg1">
                    <a:lumMod val="85000"/>
                    <a:lumOff val="15000"/>
                  </a:schemeClr>
                </a:solidFill>
                <a:latin typeface="28 Days Later" pitchFamily="34" charset="0"/>
              </a:rPr>
              <a:t>questions</a:t>
            </a:r>
            <a:r>
              <a:rPr lang="fr-BE" sz="2400" dirty="0" smtClean="0">
                <a:solidFill>
                  <a:schemeClr val="bg1">
                    <a:lumMod val="85000"/>
                    <a:lumOff val="15000"/>
                  </a:schemeClr>
                </a:solidFill>
              </a:rPr>
              <a:t> et de </a:t>
            </a:r>
            <a:r>
              <a:rPr lang="fr-BE" sz="2400" dirty="0" smtClean="0">
                <a:solidFill>
                  <a:schemeClr val="accent1">
                    <a:lumMod val="60000"/>
                    <a:lumOff val="40000"/>
                  </a:schemeClr>
                </a:solidFill>
                <a:latin typeface="28 Days Later" pitchFamily="34" charset="0"/>
              </a:rPr>
              <a:t>questionnements</a:t>
            </a:r>
            <a:r>
              <a:rPr lang="fr-BE" sz="2400" dirty="0" smtClean="0">
                <a:solidFill>
                  <a:schemeClr val="bg1">
                    <a:lumMod val="85000"/>
                    <a:lumOff val="15000"/>
                  </a:schemeClr>
                </a:solidFill>
                <a:latin typeface="28 Days Later" pitchFamily="34" charset="0"/>
              </a:rPr>
              <a:t> .</a:t>
            </a:r>
          </a:p>
          <a:p>
            <a:endParaRPr lang="fr-BE" sz="2400" dirty="0" smtClean="0">
              <a:solidFill>
                <a:schemeClr val="bg1">
                  <a:lumMod val="85000"/>
                  <a:lumOff val="15000"/>
                </a:schemeClr>
              </a:solidFill>
            </a:endParaRPr>
          </a:p>
        </p:txBody>
      </p:sp>
      <p:sp>
        <p:nvSpPr>
          <p:cNvPr id="4" name="ZoneTexte 3"/>
          <p:cNvSpPr txBox="1"/>
          <p:nvPr/>
        </p:nvSpPr>
        <p:spPr>
          <a:xfrm>
            <a:off x="1043608" y="4149080"/>
            <a:ext cx="4608512" cy="2246769"/>
          </a:xfrm>
          <a:prstGeom prst="rect">
            <a:avLst/>
          </a:prstGeom>
          <a:noFill/>
        </p:spPr>
        <p:txBody>
          <a:bodyPr wrap="square" rtlCol="0">
            <a:spAutoFit/>
          </a:bodyPr>
          <a:lstStyle/>
          <a:p>
            <a:r>
              <a:rPr lang="fr-BE" sz="2800" dirty="0" smtClean="0">
                <a:solidFill>
                  <a:schemeClr val="bg1">
                    <a:lumMod val="85000"/>
                    <a:lumOff val="15000"/>
                  </a:schemeClr>
                </a:solidFill>
              </a:rPr>
              <a:t>Peut-être prendriez-vous un petit moment pour rédiger un petit </a:t>
            </a:r>
            <a:r>
              <a:rPr lang="fr-BE" sz="2800" dirty="0" smtClean="0">
                <a:solidFill>
                  <a:schemeClr val="bg1">
                    <a:lumMod val="85000"/>
                    <a:lumOff val="15000"/>
                  </a:schemeClr>
                </a:solidFill>
                <a:latin typeface="28 Days Later" pitchFamily="34" charset="0"/>
              </a:rPr>
              <a:t>texte </a:t>
            </a:r>
            <a:r>
              <a:rPr lang="fr-BE" sz="2800" dirty="0" smtClean="0">
                <a:solidFill>
                  <a:schemeClr val="accent1">
                    <a:lumMod val="60000"/>
                    <a:lumOff val="40000"/>
                  </a:schemeClr>
                </a:solidFill>
                <a:latin typeface="28 Days Later" pitchFamily="34" charset="0"/>
              </a:rPr>
              <a:t>problématique</a:t>
            </a:r>
            <a:r>
              <a:rPr lang="fr-BE" sz="2800" dirty="0" smtClean="0">
                <a:solidFill>
                  <a:schemeClr val="bg1">
                    <a:lumMod val="85000"/>
                    <a:lumOff val="15000"/>
                  </a:schemeClr>
                </a:solidFill>
                <a:latin typeface="28 Days Later" pitchFamily="34" charset="0"/>
              </a:rPr>
              <a:t> </a:t>
            </a:r>
            <a:r>
              <a:rPr lang="fr-BE" sz="2800" dirty="0" smtClean="0">
                <a:solidFill>
                  <a:schemeClr val="bg1">
                    <a:lumMod val="85000"/>
                    <a:lumOff val="15000"/>
                  </a:schemeClr>
                </a:solidFill>
              </a:rPr>
              <a:t>qui les regroupe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200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par>
                          <p:cTn id="8" fill="hold">
                            <p:stCondLst>
                              <p:cond delay="2000"/>
                            </p:stCondLst>
                            <p:childTnLst>
                              <p:par>
                                <p:cTn id="9" presetID="24" presetClass="entr" presetSubtype="0" fill="hold" grpId="0" nodeType="afterEffect">
                                  <p:stCondLst>
                                    <p:cond delay="2000"/>
                                  </p:stCondLst>
                                  <p:childTnLst>
                                    <p:set>
                                      <p:cBhvr>
                                        <p:cTn id="10" dur="1" fill="hold">
                                          <p:stCondLst>
                                            <p:cond delay="0"/>
                                          </p:stCondLst>
                                        </p:cTn>
                                        <p:tgtEl>
                                          <p:spTgt spid="4"/>
                                        </p:tgtEl>
                                        <p:attrNameLst>
                                          <p:attrName>style.visibility</p:attrName>
                                        </p:attrNameLst>
                                      </p:cBhvr>
                                      <p:to>
                                        <p:strVal val="visible"/>
                                      </p:to>
                                    </p:set>
                                    <p:anim to="" calcmode="lin" valueType="num">
                                      <p:cBhvr>
                                        <p:cTn id="11"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503</TotalTime>
  <Words>1655</Words>
  <Application>Microsoft Office PowerPoint</Application>
  <PresentationFormat>Affichage à l'écran (4:3)</PresentationFormat>
  <Paragraphs>170</Paragraphs>
  <Slides>16</Slides>
  <Notes>14</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Apex</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julie</dc:creator>
  <cp:lastModifiedBy>julie</cp:lastModifiedBy>
  <cp:revision>71</cp:revision>
  <dcterms:created xsi:type="dcterms:W3CDTF">2013-10-10T11:37:50Z</dcterms:created>
  <dcterms:modified xsi:type="dcterms:W3CDTF">2013-10-11T14:20:41Z</dcterms:modified>
</cp:coreProperties>
</file>